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8" r:id="rId7"/>
    <p:sldId id="269" r:id="rId8"/>
    <p:sldId id="262" r:id="rId9"/>
    <p:sldId id="261" r:id="rId10"/>
    <p:sldId id="263" r:id="rId11"/>
    <p:sldId id="265" r:id="rId12"/>
    <p:sldId id="266" r:id="rId13"/>
    <p:sldId id="270"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pl-PL"/>
              <a:t>Kliknij, aby edytować styl</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557CA37-6931-43A8-9EB2-56501D338708}" type="datetimeFigureOut">
              <a:rPr lang="pl-PL" smtClean="0"/>
              <a:t>30.03.2022</a:t>
            </a:fld>
            <a:endParaRPr lang="pl-PL"/>
          </a:p>
        </p:txBody>
      </p:sp>
      <p:sp>
        <p:nvSpPr>
          <p:cNvPr id="5" name="Footer Placeholder 4"/>
          <p:cNvSpPr>
            <a:spLocks noGrp="1"/>
          </p:cNvSpPr>
          <p:nvPr>
            <p:ph type="ftr" sz="quarter" idx="11"/>
          </p:nvPr>
        </p:nvSpPr>
        <p:spPr>
          <a:xfrm>
            <a:off x="1876424" y="5410201"/>
            <a:ext cx="5124886" cy="365125"/>
          </a:xfrm>
        </p:spPr>
        <p:txBody>
          <a:bodyPr/>
          <a:lstStyle/>
          <a:p>
            <a:endParaRPr lang="pl-PL"/>
          </a:p>
        </p:txBody>
      </p:sp>
      <p:sp>
        <p:nvSpPr>
          <p:cNvPr id="6" name="Slide Number Placeholder 5"/>
          <p:cNvSpPr>
            <a:spLocks noGrp="1"/>
          </p:cNvSpPr>
          <p:nvPr>
            <p:ph type="sldNum" sz="quarter" idx="12"/>
          </p:nvPr>
        </p:nvSpPr>
        <p:spPr>
          <a:xfrm>
            <a:off x="9896911" y="5410199"/>
            <a:ext cx="771089" cy="365125"/>
          </a:xfrm>
        </p:spPr>
        <p:txBody>
          <a:bodyPr/>
          <a:lstStyle/>
          <a:p>
            <a:fld id="{6FCE3268-59FE-4E36-9311-7983BD2D9D98}" type="slidenum">
              <a:rPr lang="pl-PL" smtClean="0"/>
              <a:t>‹#›</a:t>
            </a:fld>
            <a:endParaRPr lang="pl-PL"/>
          </a:p>
        </p:txBody>
      </p:sp>
    </p:spTree>
    <p:extLst>
      <p:ext uri="{BB962C8B-B14F-4D97-AF65-F5344CB8AC3E}">
        <p14:creationId xmlns:p14="http://schemas.microsoft.com/office/powerpoint/2010/main" val="5882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pl-PL"/>
              <a:t>Kliknij ikonę, aby dodać obraz</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E557CA37-6931-43A8-9EB2-56501D338708}" type="datetimeFigureOut">
              <a:rPr lang="pl-PL" smtClean="0"/>
              <a:t>30.03.2022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FCE3268-59FE-4E36-9311-7983BD2D9D98}" type="slidenum">
              <a:rPr lang="pl-PL" smtClean="0"/>
              <a:t>‹#›</a:t>
            </a:fld>
            <a:endParaRPr lang="pl-PL"/>
          </a:p>
        </p:txBody>
      </p:sp>
    </p:spTree>
    <p:extLst>
      <p:ext uri="{BB962C8B-B14F-4D97-AF65-F5344CB8AC3E}">
        <p14:creationId xmlns:p14="http://schemas.microsoft.com/office/powerpoint/2010/main" val="4092387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pl-PL"/>
              <a:t>Kliknij, aby edytować styl</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E557CA37-6931-43A8-9EB2-56501D338708}" type="datetimeFigureOut">
              <a:rPr lang="pl-PL" smtClean="0"/>
              <a:t>30.03.2022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FCE3268-59FE-4E36-9311-7983BD2D9D98}" type="slidenum">
              <a:rPr lang="pl-PL" smtClean="0"/>
              <a:t>‹#›</a:t>
            </a:fld>
            <a:endParaRPr lang="pl-PL"/>
          </a:p>
        </p:txBody>
      </p:sp>
    </p:spTree>
    <p:extLst>
      <p:ext uri="{BB962C8B-B14F-4D97-AF65-F5344CB8AC3E}">
        <p14:creationId xmlns:p14="http://schemas.microsoft.com/office/powerpoint/2010/main" val="3746658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pl-PL"/>
              <a:t>Kliknij, aby edytować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E557CA37-6931-43A8-9EB2-56501D338708}" type="datetimeFigureOut">
              <a:rPr lang="pl-PL" smtClean="0"/>
              <a:t>30.03.2022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FCE3268-59FE-4E36-9311-7983BD2D9D98}" type="slidenum">
              <a:rPr lang="pl-PL" smtClean="0"/>
              <a:t>‹#›</a:t>
            </a:fld>
            <a:endParaRPr lang="pl-PL"/>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8084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pl-PL"/>
              <a:t>Kliknij, aby edytować styl</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E557CA37-6931-43A8-9EB2-56501D338708}" type="datetimeFigureOut">
              <a:rPr lang="pl-PL" smtClean="0"/>
              <a:t>30.03.2022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FCE3268-59FE-4E36-9311-7983BD2D9D98}" type="slidenum">
              <a:rPr lang="pl-PL" smtClean="0"/>
              <a:t>‹#›</a:t>
            </a:fld>
            <a:endParaRPr lang="pl-PL"/>
          </a:p>
        </p:txBody>
      </p:sp>
    </p:spTree>
    <p:extLst>
      <p:ext uri="{BB962C8B-B14F-4D97-AF65-F5344CB8AC3E}">
        <p14:creationId xmlns:p14="http://schemas.microsoft.com/office/powerpoint/2010/main" val="263532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pl-PL"/>
              <a:t>Kliknij, aby edytować styl</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E557CA37-6931-43A8-9EB2-56501D338708}" type="datetimeFigureOut">
              <a:rPr lang="pl-PL" smtClean="0"/>
              <a:t>30.03.2022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6FCE3268-59FE-4E36-9311-7983BD2D9D98}" type="slidenum">
              <a:rPr lang="pl-PL" smtClean="0"/>
              <a:t>‹#›</a:t>
            </a:fld>
            <a:endParaRPr lang="pl-PL"/>
          </a:p>
        </p:txBody>
      </p:sp>
    </p:spTree>
    <p:extLst>
      <p:ext uri="{BB962C8B-B14F-4D97-AF65-F5344CB8AC3E}">
        <p14:creationId xmlns:p14="http://schemas.microsoft.com/office/powerpoint/2010/main" val="2394387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pl-PL"/>
              <a:t>Kliknij, aby edytować styl</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a:t>Kliknij ikonę, aby dodać obraz</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a:t>Kliknij ikonę, aby dodać obraz</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a:t>Kliknij ikonę, aby dodać obraz</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E557CA37-6931-43A8-9EB2-56501D338708}" type="datetimeFigureOut">
              <a:rPr lang="pl-PL" smtClean="0"/>
              <a:t>30.03.2022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6FCE3268-59FE-4E36-9311-7983BD2D9D98}" type="slidenum">
              <a:rPr lang="pl-PL" smtClean="0"/>
              <a:t>‹#›</a:t>
            </a:fld>
            <a:endParaRPr lang="pl-PL"/>
          </a:p>
        </p:txBody>
      </p:sp>
    </p:spTree>
    <p:extLst>
      <p:ext uri="{BB962C8B-B14F-4D97-AF65-F5344CB8AC3E}">
        <p14:creationId xmlns:p14="http://schemas.microsoft.com/office/powerpoint/2010/main" val="3189975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557CA37-6931-43A8-9EB2-56501D338708}" type="datetimeFigureOut">
              <a:rPr lang="pl-PL" smtClean="0"/>
              <a:t>30.03.2022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FCE3268-59FE-4E36-9311-7983BD2D9D98}" type="slidenum">
              <a:rPr lang="pl-PL" smtClean="0"/>
              <a:t>‹#›</a:t>
            </a:fld>
            <a:endParaRPr lang="pl-PL"/>
          </a:p>
        </p:txBody>
      </p:sp>
    </p:spTree>
    <p:extLst>
      <p:ext uri="{BB962C8B-B14F-4D97-AF65-F5344CB8AC3E}">
        <p14:creationId xmlns:p14="http://schemas.microsoft.com/office/powerpoint/2010/main" val="3235968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557CA37-6931-43A8-9EB2-56501D338708}" type="datetimeFigureOut">
              <a:rPr lang="pl-PL" smtClean="0"/>
              <a:t>30.03.2022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FCE3268-59FE-4E36-9311-7983BD2D9D98}" type="slidenum">
              <a:rPr lang="pl-PL" smtClean="0"/>
              <a:t>‹#›</a:t>
            </a:fld>
            <a:endParaRPr lang="pl-PL"/>
          </a:p>
        </p:txBody>
      </p:sp>
    </p:spTree>
    <p:extLst>
      <p:ext uri="{BB962C8B-B14F-4D97-AF65-F5344CB8AC3E}">
        <p14:creationId xmlns:p14="http://schemas.microsoft.com/office/powerpoint/2010/main" val="2688539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557CA37-6931-43A8-9EB2-56501D338708}" type="datetimeFigureOut">
              <a:rPr lang="pl-PL" smtClean="0"/>
              <a:t>30.03.2022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FCE3268-59FE-4E36-9311-7983BD2D9D98}" type="slidenum">
              <a:rPr lang="pl-PL" smtClean="0"/>
              <a:t>‹#›</a:t>
            </a:fld>
            <a:endParaRPr lang="pl-PL"/>
          </a:p>
        </p:txBody>
      </p:sp>
    </p:spTree>
    <p:extLst>
      <p:ext uri="{BB962C8B-B14F-4D97-AF65-F5344CB8AC3E}">
        <p14:creationId xmlns:p14="http://schemas.microsoft.com/office/powerpoint/2010/main" val="3242451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E557CA37-6931-43A8-9EB2-56501D338708}" type="datetimeFigureOut">
              <a:rPr lang="pl-PL" smtClean="0"/>
              <a:t>30.03.2022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FCE3268-59FE-4E36-9311-7983BD2D9D98}" type="slidenum">
              <a:rPr lang="pl-PL" smtClean="0"/>
              <a:t>‹#›</a:t>
            </a:fld>
            <a:endParaRPr lang="pl-PL"/>
          </a:p>
        </p:txBody>
      </p:sp>
    </p:spTree>
    <p:extLst>
      <p:ext uri="{BB962C8B-B14F-4D97-AF65-F5344CB8AC3E}">
        <p14:creationId xmlns:p14="http://schemas.microsoft.com/office/powerpoint/2010/main" val="3824897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E557CA37-6931-43A8-9EB2-56501D338708}" type="datetimeFigureOut">
              <a:rPr lang="pl-PL" smtClean="0"/>
              <a:t>30.03.2022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FCE3268-59FE-4E36-9311-7983BD2D9D98}" type="slidenum">
              <a:rPr lang="pl-PL" smtClean="0"/>
              <a:t>‹#›</a:t>
            </a:fld>
            <a:endParaRPr lang="pl-PL"/>
          </a:p>
        </p:txBody>
      </p:sp>
    </p:spTree>
    <p:extLst>
      <p:ext uri="{BB962C8B-B14F-4D97-AF65-F5344CB8AC3E}">
        <p14:creationId xmlns:p14="http://schemas.microsoft.com/office/powerpoint/2010/main" val="302533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pl-PL"/>
              <a:t>Kliknij, aby edytować styl</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41410" y="3073397"/>
            <a:ext cx="4878391" cy="271780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3073397"/>
            <a:ext cx="4875210" cy="271780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E557CA37-6931-43A8-9EB2-56501D338708}" type="datetimeFigureOut">
              <a:rPr lang="pl-PL" smtClean="0"/>
              <a:t>30.03.2022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6FCE3268-59FE-4E36-9311-7983BD2D9D98}" type="slidenum">
              <a:rPr lang="pl-PL" smtClean="0"/>
              <a:t>‹#›</a:t>
            </a:fld>
            <a:endParaRPr lang="pl-PL"/>
          </a:p>
        </p:txBody>
      </p:sp>
    </p:spTree>
    <p:extLst>
      <p:ext uri="{BB962C8B-B14F-4D97-AF65-F5344CB8AC3E}">
        <p14:creationId xmlns:p14="http://schemas.microsoft.com/office/powerpoint/2010/main" val="176815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E557CA37-6931-43A8-9EB2-56501D338708}" type="datetimeFigureOut">
              <a:rPr lang="pl-PL" smtClean="0"/>
              <a:t>30.03.2022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6FCE3268-59FE-4E36-9311-7983BD2D9D98}" type="slidenum">
              <a:rPr lang="pl-PL" smtClean="0"/>
              <a:t>‹#›</a:t>
            </a:fld>
            <a:endParaRPr lang="pl-PL"/>
          </a:p>
        </p:txBody>
      </p:sp>
    </p:spTree>
    <p:extLst>
      <p:ext uri="{BB962C8B-B14F-4D97-AF65-F5344CB8AC3E}">
        <p14:creationId xmlns:p14="http://schemas.microsoft.com/office/powerpoint/2010/main" val="3822134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7CA37-6931-43A8-9EB2-56501D338708}" type="datetimeFigureOut">
              <a:rPr lang="pl-PL" smtClean="0"/>
              <a:t>30.03.2022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6FCE3268-59FE-4E36-9311-7983BD2D9D98}" type="slidenum">
              <a:rPr lang="pl-PL" smtClean="0"/>
              <a:t>‹#›</a:t>
            </a:fld>
            <a:endParaRPr lang="pl-PL"/>
          </a:p>
        </p:txBody>
      </p:sp>
    </p:spTree>
    <p:extLst>
      <p:ext uri="{BB962C8B-B14F-4D97-AF65-F5344CB8AC3E}">
        <p14:creationId xmlns:p14="http://schemas.microsoft.com/office/powerpoint/2010/main" val="2742516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E557CA37-6931-43A8-9EB2-56501D338708}" type="datetimeFigureOut">
              <a:rPr lang="pl-PL" smtClean="0"/>
              <a:t>30.03.2022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FCE3268-59FE-4E36-9311-7983BD2D9D98}" type="slidenum">
              <a:rPr lang="pl-PL" smtClean="0"/>
              <a:t>‹#›</a:t>
            </a:fld>
            <a:endParaRPr lang="pl-PL"/>
          </a:p>
        </p:txBody>
      </p:sp>
    </p:spTree>
    <p:extLst>
      <p:ext uri="{BB962C8B-B14F-4D97-AF65-F5344CB8AC3E}">
        <p14:creationId xmlns:p14="http://schemas.microsoft.com/office/powerpoint/2010/main" val="1706147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E557CA37-6931-43A8-9EB2-56501D338708}" type="datetimeFigureOut">
              <a:rPr lang="pl-PL" smtClean="0"/>
              <a:t>30.03.2022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FCE3268-59FE-4E36-9311-7983BD2D9D98}" type="slidenum">
              <a:rPr lang="pl-PL" smtClean="0"/>
              <a:t>‹#›</a:t>
            </a:fld>
            <a:endParaRPr lang="pl-PL"/>
          </a:p>
        </p:txBody>
      </p:sp>
    </p:spTree>
    <p:extLst>
      <p:ext uri="{BB962C8B-B14F-4D97-AF65-F5344CB8AC3E}">
        <p14:creationId xmlns:p14="http://schemas.microsoft.com/office/powerpoint/2010/main" val="819238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557CA37-6931-43A8-9EB2-56501D338708}" type="datetimeFigureOut">
              <a:rPr lang="pl-PL" smtClean="0"/>
              <a:t>30.03.2022</a:t>
            </a:fld>
            <a:endParaRPr lang="pl-PL"/>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FCE3268-59FE-4E36-9311-7983BD2D9D98}" type="slidenum">
              <a:rPr lang="pl-PL" smtClean="0"/>
              <a:t>‹#›</a:t>
            </a:fld>
            <a:endParaRPr lang="pl-PL"/>
          </a:p>
        </p:txBody>
      </p:sp>
    </p:spTree>
    <p:extLst>
      <p:ext uri="{BB962C8B-B14F-4D97-AF65-F5344CB8AC3E}">
        <p14:creationId xmlns:p14="http://schemas.microsoft.com/office/powerpoint/2010/main" val="414737683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ytuł 1">
            <a:extLst>
              <a:ext uri="{FF2B5EF4-FFF2-40B4-BE49-F238E27FC236}">
                <a16:creationId xmlns:a16="http://schemas.microsoft.com/office/drawing/2014/main" id="{B8CBFD39-4CEF-465F-B5CE-CADEC175C431}"/>
              </a:ext>
            </a:extLst>
          </p:cNvPr>
          <p:cNvSpPr>
            <a:spLocks noGrp="1"/>
          </p:cNvSpPr>
          <p:nvPr>
            <p:ph type="ctrTitle"/>
          </p:nvPr>
        </p:nvSpPr>
        <p:spPr>
          <a:xfrm>
            <a:off x="1828800" y="3219800"/>
            <a:ext cx="10088880" cy="3170840"/>
          </a:xfrm>
        </p:spPr>
        <p:txBody>
          <a:bodyPr>
            <a:noAutofit/>
          </a:bodyPr>
          <a:lstStyle/>
          <a:p>
            <a:r>
              <a:rPr lang="pl-PL" sz="6000" b="1" dirty="0">
                <a:effectLst>
                  <a:outerShdw blurRad="50800" dist="50800" dir="5400000" algn="ctr" rotWithShape="0">
                    <a:schemeClr val="bg1"/>
                  </a:outerShdw>
                </a:effectLst>
              </a:rPr>
              <a:t>Bezpieczeństwo </a:t>
            </a:r>
            <a:br>
              <a:rPr lang="pl-PL" sz="6000" b="1" dirty="0">
                <a:effectLst>
                  <a:outerShdw blurRad="50800" dist="50800" dir="5400000" algn="ctr" rotWithShape="0">
                    <a:schemeClr val="bg1"/>
                  </a:outerShdw>
                </a:effectLst>
              </a:rPr>
            </a:br>
            <a:r>
              <a:rPr lang="pl-PL" sz="6000" b="1" dirty="0">
                <a:effectLst>
                  <a:outerShdw blurRad="50800" dist="50800" dir="5400000" algn="ctr" rotWithShape="0">
                    <a:schemeClr val="bg1"/>
                  </a:outerShdw>
                </a:effectLst>
              </a:rPr>
              <a:t>w cyberprzestrzeni, </a:t>
            </a:r>
            <a:br>
              <a:rPr lang="pl-PL" sz="6000" b="1" dirty="0">
                <a:effectLst>
                  <a:outerShdw blurRad="50800" dist="50800" dir="5400000" algn="ctr" rotWithShape="0">
                    <a:schemeClr val="bg1"/>
                  </a:outerShdw>
                </a:effectLst>
              </a:rPr>
            </a:br>
            <a:r>
              <a:rPr lang="pl-PL" sz="6000" b="1" dirty="0">
                <a:effectLst>
                  <a:outerShdw blurRad="50800" dist="50800" dir="5400000" algn="ctr" rotWithShape="0">
                    <a:schemeClr val="bg1"/>
                  </a:outerShdw>
                </a:effectLst>
              </a:rPr>
              <a:t>czyli jak nie DAĆ się oszukać w Sieci?</a:t>
            </a:r>
            <a:br>
              <a:rPr lang="pl-PL" sz="6000" b="1" dirty="0">
                <a:effectLst>
                  <a:outerShdw blurRad="50800" dist="50800" dir="5400000" algn="ctr" rotWithShape="0">
                    <a:schemeClr val="bg1"/>
                  </a:outerShdw>
                </a:effectLst>
              </a:rPr>
            </a:br>
            <a:br>
              <a:rPr lang="pl-PL" sz="6000" b="1" dirty="0">
                <a:effectLst>
                  <a:outerShdw blurRad="50800" dist="50800" dir="5400000" algn="ctr" rotWithShape="0">
                    <a:schemeClr val="bg1"/>
                  </a:outerShdw>
                </a:effectLst>
              </a:rPr>
            </a:br>
            <a:r>
              <a:rPr lang="pl-PL" sz="3200" b="1">
                <a:effectLst>
                  <a:outerShdw blurRad="50800" dist="50800" dir="5400000" algn="ctr" rotWithShape="0">
                    <a:schemeClr val="bg1"/>
                  </a:outerShdw>
                </a:effectLst>
              </a:rPr>
              <a:t>Opracowanie: </a:t>
            </a:r>
            <a:r>
              <a:rPr lang="pl-PL" sz="3200" b="1" dirty="0">
                <a:effectLst>
                  <a:outerShdw blurRad="50800" dist="50800" dir="5400000" algn="ctr" rotWithShape="0">
                    <a:schemeClr val="bg1"/>
                  </a:outerShdw>
                </a:effectLst>
              </a:rPr>
              <a:t>członkowie Koła Naukowego </a:t>
            </a:r>
            <a:br>
              <a:rPr lang="pl-PL" sz="3200" b="1" dirty="0">
                <a:effectLst>
                  <a:outerShdw blurRad="50800" dist="50800" dir="5400000" algn="ctr" rotWithShape="0">
                    <a:schemeClr val="bg1"/>
                  </a:outerShdw>
                </a:effectLst>
              </a:rPr>
            </a:br>
            <a:r>
              <a:rPr lang="pl-PL" sz="3200" b="1" dirty="0">
                <a:effectLst>
                  <a:outerShdw blurRad="50800" dist="50800" dir="5400000" algn="ctr" rotWithShape="0">
                    <a:schemeClr val="bg1"/>
                  </a:outerShdw>
                </a:effectLst>
              </a:rPr>
              <a:t>„Top </a:t>
            </a:r>
            <a:r>
              <a:rPr lang="pl-PL" sz="3200" b="1" dirty="0" err="1">
                <a:effectLst>
                  <a:outerShdw blurRad="50800" dist="50800" dir="5400000" algn="ctr" rotWithShape="0">
                    <a:schemeClr val="bg1"/>
                  </a:outerShdw>
                </a:effectLst>
              </a:rPr>
              <a:t>MeneDŻer</a:t>
            </a:r>
            <a:r>
              <a:rPr lang="pl-PL" sz="3200" b="1" dirty="0">
                <a:effectLst>
                  <a:outerShdw blurRad="50800" dist="50800" dir="5400000" algn="ctr" rotWithShape="0">
                    <a:schemeClr val="bg1"/>
                  </a:outerShdw>
                </a:effectLst>
              </a:rPr>
              <a:t>”</a:t>
            </a:r>
            <a:br>
              <a:rPr lang="pl-PL" sz="3200" b="1" dirty="0">
                <a:effectLst>
                  <a:outerShdw blurRad="50800" dist="50800" dir="5400000" algn="ctr" rotWithShape="0">
                    <a:schemeClr val="bg1"/>
                  </a:outerShdw>
                </a:effectLst>
              </a:rPr>
            </a:br>
            <a:r>
              <a:rPr lang="pl-PL" sz="3200" b="1" dirty="0">
                <a:effectLst>
                  <a:outerShdw blurRad="50800" dist="50800" dir="5400000" algn="ctr" rotWithShape="0">
                    <a:schemeClr val="bg1"/>
                  </a:outerShdw>
                </a:effectLst>
              </a:rPr>
              <a:t>opiekun naukowy dr Andrzej </a:t>
            </a:r>
            <a:r>
              <a:rPr lang="pl-PL" sz="3200" b="1" dirty="0" err="1">
                <a:effectLst>
                  <a:outerShdw blurRad="50800" dist="50800" dir="5400000" algn="ctr" rotWithShape="0">
                    <a:schemeClr val="bg1"/>
                  </a:outerShdw>
                </a:effectLst>
              </a:rPr>
              <a:t>Hurło</a:t>
            </a:r>
            <a:endParaRPr lang="pl-PL" sz="3200" b="1" dirty="0">
              <a:effectLst>
                <a:outerShdw blurRad="50800" dist="50800" dir="5400000" algn="ctr" rotWithShape="0">
                  <a:schemeClr val="bg1"/>
                </a:outerShdw>
              </a:effectLst>
            </a:endParaRPr>
          </a:p>
        </p:txBody>
      </p:sp>
    </p:spTree>
    <p:extLst>
      <p:ext uri="{BB962C8B-B14F-4D97-AF65-F5344CB8AC3E}">
        <p14:creationId xmlns:p14="http://schemas.microsoft.com/office/powerpoint/2010/main" val="1119118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E50597-7D38-41CF-A649-2E6634EBAA12}"/>
              </a:ext>
            </a:extLst>
          </p:cNvPr>
          <p:cNvSpPr>
            <a:spLocks noGrp="1"/>
          </p:cNvSpPr>
          <p:nvPr>
            <p:ph type="title"/>
          </p:nvPr>
        </p:nvSpPr>
        <p:spPr/>
        <p:txBody>
          <a:bodyPr/>
          <a:lstStyle/>
          <a:p>
            <a:r>
              <a:rPr lang="pl-PL" dirty="0"/>
              <a:t>Jak uniknąć naciągnięcia? – 5 kroków</a:t>
            </a:r>
          </a:p>
        </p:txBody>
      </p:sp>
      <p:sp>
        <p:nvSpPr>
          <p:cNvPr id="3" name="Symbol zastępczy zawartości 2">
            <a:extLst>
              <a:ext uri="{FF2B5EF4-FFF2-40B4-BE49-F238E27FC236}">
                <a16:creationId xmlns:a16="http://schemas.microsoft.com/office/drawing/2014/main" id="{EE09E1E1-DA83-4FE8-B39C-974B94A39952}"/>
              </a:ext>
            </a:extLst>
          </p:cNvPr>
          <p:cNvSpPr>
            <a:spLocks noGrp="1"/>
          </p:cNvSpPr>
          <p:nvPr>
            <p:ph idx="1"/>
          </p:nvPr>
        </p:nvSpPr>
        <p:spPr>
          <a:xfrm>
            <a:off x="846772" y="1658142"/>
            <a:ext cx="9905999" cy="4275297"/>
          </a:xfrm>
        </p:spPr>
        <p:txBody>
          <a:bodyPr>
            <a:normAutofit lnSpcReduction="10000"/>
          </a:bodyPr>
          <a:lstStyle/>
          <a:p>
            <a:pPr marL="457200" indent="-457200">
              <a:buFont typeface="+mj-lt"/>
              <a:buAutoNum type="arabicPeriod"/>
            </a:pPr>
            <a:r>
              <a:rPr lang="pl-PL" sz="2000" b="1" dirty="0"/>
              <a:t>Sprawdzaj pulę płynności</a:t>
            </a:r>
          </a:p>
          <a:p>
            <a:pPr marL="0" indent="0" algn="just">
              <a:buNone/>
            </a:pPr>
            <a:r>
              <a:rPr lang="pl-PL" sz="2000" i="1" dirty="0"/>
              <a:t>„Pula płynności to zbiór wszystkich środków zablokowanych w jednym smart kontrakcie. Składają się na nią wszystkie </a:t>
            </a:r>
            <a:r>
              <a:rPr lang="pl-PL" sz="2000" i="1" dirty="0" err="1"/>
              <a:t>coiny</a:t>
            </a:r>
            <a:r>
              <a:rPr lang="pl-PL" sz="2000" i="1" dirty="0"/>
              <a:t> docelowe typu ERC-20 oraz </a:t>
            </a:r>
            <a:r>
              <a:rPr lang="pl-PL" sz="2000" i="1" dirty="0" err="1"/>
              <a:t>coiny</a:t>
            </a:r>
            <a:r>
              <a:rPr lang="pl-PL" sz="2000" i="1" dirty="0"/>
              <a:t> bazowe, budujące ich wartość (</a:t>
            </a:r>
            <a:r>
              <a:rPr lang="pl-PL" sz="2000" i="1" dirty="0" err="1"/>
              <a:t>coiny</a:t>
            </a:r>
            <a:r>
              <a:rPr lang="pl-PL" sz="2000" i="1" dirty="0"/>
              <a:t> ETH lub </a:t>
            </a:r>
            <a:r>
              <a:rPr lang="pl-PL" sz="2000" i="1" dirty="0" err="1"/>
              <a:t>tokeny</a:t>
            </a:r>
            <a:r>
              <a:rPr lang="pl-PL" sz="2000" i="1" dirty="0"/>
              <a:t> ERC-20 WETH).</a:t>
            </a:r>
            <a:br>
              <a:rPr lang="pl-PL" sz="2000" i="1" dirty="0"/>
            </a:br>
            <a:r>
              <a:rPr lang="pl-PL" sz="2000" i="1" dirty="0"/>
              <a:t>Sprawdzenie puli płynności to klucz do skutecznego wykrycia </a:t>
            </a:r>
            <a:r>
              <a:rPr lang="pl-PL" sz="2000" i="1" dirty="0" err="1"/>
              <a:t>scamu</a:t>
            </a:r>
            <a:r>
              <a:rPr lang="pl-PL" sz="2000" i="1" dirty="0"/>
              <a:t> typu Rug </a:t>
            </a:r>
            <a:r>
              <a:rPr lang="pl-PL" sz="2000" i="1" dirty="0" err="1"/>
              <a:t>Pull</a:t>
            </a:r>
            <a:r>
              <a:rPr lang="pl-PL" sz="2000" i="1" dirty="0"/>
              <a:t>. Przede wszystkim należy się upewnić czy dana pula posiada tzw. “</a:t>
            </a:r>
            <a:r>
              <a:rPr lang="pl-PL" sz="2000" i="1" dirty="0" err="1"/>
              <a:t>liquidity</a:t>
            </a:r>
            <a:r>
              <a:rPr lang="pl-PL" sz="2000" i="1" dirty="0"/>
              <a:t> </a:t>
            </a:r>
            <a:r>
              <a:rPr lang="pl-PL" sz="2000" i="1" dirty="0" err="1"/>
              <a:t>locker</a:t>
            </a:r>
            <a:r>
              <a:rPr lang="pl-PL" sz="2000" i="1" dirty="0"/>
              <a:t>” uniemożliwiający jej twórcom wyciągnięcie środków.</a:t>
            </a:r>
            <a:br>
              <a:rPr lang="pl-PL" sz="2000" i="1" dirty="0"/>
            </a:br>
            <a:r>
              <a:rPr lang="pl-PL" sz="2000" i="1" dirty="0"/>
              <a:t>Aby projekt budził zaufanie, powinien posiadać zablokowane przynajmniej 80% środków na okres minimum roku, chociaż optymalny czas to nawet kilka lat”[1]</a:t>
            </a:r>
            <a:br>
              <a:rPr lang="pl-PL" sz="2000" dirty="0"/>
            </a:br>
            <a:r>
              <a:rPr lang="pl-PL" b="1" dirty="0"/>
              <a:t>Do sprawdzania puli płynności projektów można używać darmowych narzędzi analitycznych, tj. Mudra </a:t>
            </a:r>
            <a:r>
              <a:rPr lang="pl-PL" b="1" dirty="0" err="1"/>
              <a:t>Research</a:t>
            </a:r>
            <a:r>
              <a:rPr lang="pl-PL" b="1" dirty="0"/>
              <a:t> czy </a:t>
            </a:r>
            <a:r>
              <a:rPr lang="pl-PL" b="1" dirty="0" err="1"/>
              <a:t>Poocoin</a:t>
            </a:r>
            <a:r>
              <a:rPr lang="pl-PL" b="1" dirty="0"/>
              <a:t>.</a:t>
            </a:r>
          </a:p>
        </p:txBody>
      </p:sp>
      <p:sp>
        <p:nvSpPr>
          <p:cNvPr id="4" name="pole tekstowe 3">
            <a:extLst>
              <a:ext uri="{FF2B5EF4-FFF2-40B4-BE49-F238E27FC236}">
                <a16:creationId xmlns:a16="http://schemas.microsoft.com/office/drawing/2014/main" id="{78729C0D-247F-4665-8DC2-1AC7F1F7E038}"/>
              </a:ext>
            </a:extLst>
          </p:cNvPr>
          <p:cNvSpPr txBox="1"/>
          <p:nvPr/>
        </p:nvSpPr>
        <p:spPr>
          <a:xfrm>
            <a:off x="7200900" y="6164044"/>
            <a:ext cx="4122736" cy="646331"/>
          </a:xfrm>
          <a:prstGeom prst="rect">
            <a:avLst/>
          </a:prstGeom>
          <a:noFill/>
        </p:spPr>
        <p:txBody>
          <a:bodyPr wrap="square" rtlCol="0">
            <a:spAutoFit/>
          </a:bodyPr>
          <a:lstStyle/>
          <a:p>
            <a:r>
              <a:rPr lang="pl-PL" dirty="0"/>
              <a:t>[1] </a:t>
            </a:r>
            <a:r>
              <a:rPr lang="en-US" dirty="0"/>
              <a:t>Katarzyna </a:t>
            </a:r>
            <a:r>
              <a:rPr lang="en-US" dirty="0" err="1"/>
              <a:t>Wabik</a:t>
            </a:r>
            <a:r>
              <a:rPr lang="en-US" dirty="0"/>
              <a:t>, Community &amp; Marketing Manager w </a:t>
            </a:r>
            <a:r>
              <a:rPr lang="en-US" dirty="0" err="1"/>
              <a:t>Binance</a:t>
            </a:r>
            <a:endParaRPr lang="pl-PL" dirty="0"/>
          </a:p>
        </p:txBody>
      </p:sp>
    </p:spTree>
    <p:extLst>
      <p:ext uri="{BB962C8B-B14F-4D97-AF65-F5344CB8AC3E}">
        <p14:creationId xmlns:p14="http://schemas.microsoft.com/office/powerpoint/2010/main" val="2642440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E50597-7D38-41CF-A649-2E6634EBAA12}"/>
              </a:ext>
            </a:extLst>
          </p:cNvPr>
          <p:cNvSpPr>
            <a:spLocks noGrp="1"/>
          </p:cNvSpPr>
          <p:nvPr>
            <p:ph type="title"/>
          </p:nvPr>
        </p:nvSpPr>
        <p:spPr/>
        <p:txBody>
          <a:bodyPr/>
          <a:lstStyle/>
          <a:p>
            <a:r>
              <a:rPr lang="pl-PL" dirty="0"/>
              <a:t>Jak uniknąć naciągnięcia? – 5 kroków</a:t>
            </a:r>
          </a:p>
        </p:txBody>
      </p:sp>
      <p:sp>
        <p:nvSpPr>
          <p:cNvPr id="3" name="Symbol zastępczy zawartości 2">
            <a:extLst>
              <a:ext uri="{FF2B5EF4-FFF2-40B4-BE49-F238E27FC236}">
                <a16:creationId xmlns:a16="http://schemas.microsoft.com/office/drawing/2014/main" id="{EE09E1E1-DA83-4FE8-B39C-974B94A39952}"/>
              </a:ext>
            </a:extLst>
          </p:cNvPr>
          <p:cNvSpPr>
            <a:spLocks noGrp="1"/>
          </p:cNvSpPr>
          <p:nvPr>
            <p:ph idx="1"/>
          </p:nvPr>
        </p:nvSpPr>
        <p:spPr>
          <a:xfrm>
            <a:off x="1039812" y="1873567"/>
            <a:ext cx="9905999" cy="3541714"/>
          </a:xfrm>
        </p:spPr>
        <p:txBody>
          <a:bodyPr>
            <a:normAutofit fontScale="85000" lnSpcReduction="10000"/>
          </a:bodyPr>
          <a:lstStyle/>
          <a:p>
            <a:pPr marL="457200" indent="-457200" algn="just">
              <a:buFont typeface="+mj-lt"/>
              <a:buAutoNum type="arabicPeriod" startAt="2"/>
            </a:pPr>
            <a:r>
              <a:rPr lang="pl-PL" b="1" dirty="0"/>
              <a:t> Uważaj na projekty odnotowujące szybkie, nienaturalne skoki wartości w relatywnie krótkim czasie</a:t>
            </a:r>
            <a:br>
              <a:rPr lang="pl-PL" b="1" dirty="0"/>
            </a:br>
            <a:r>
              <a:rPr lang="pl-PL" dirty="0"/>
              <a:t>Zbyt dynamiczny wzrost wartości </a:t>
            </a:r>
            <a:r>
              <a:rPr lang="pl-PL" dirty="0" err="1"/>
              <a:t>tokenu</a:t>
            </a:r>
            <a:r>
              <a:rPr lang="pl-PL" dirty="0"/>
              <a:t> na przestrzeni krótkiego okresu powinien wzbudzić podejrzliwość potencjalnych inwestorów. Jest to jedna z charakterystyk projektów, które w przeszłości kończyły się Rug </a:t>
            </a:r>
            <a:r>
              <a:rPr lang="pl-PL" dirty="0" err="1"/>
              <a:t>Pullem</a:t>
            </a:r>
            <a:r>
              <a:rPr lang="pl-PL" dirty="0"/>
              <a:t>. Mowa o tzw. smart kontraktach typu “</a:t>
            </a:r>
            <a:r>
              <a:rPr lang="pl-PL" dirty="0" err="1"/>
              <a:t>honeypot</a:t>
            </a:r>
            <a:r>
              <a:rPr lang="pl-PL" dirty="0"/>
              <a:t>”.</a:t>
            </a:r>
            <a:br>
              <a:rPr lang="pl-PL" b="1" dirty="0"/>
            </a:br>
            <a:r>
              <a:rPr lang="pl-PL" i="1" dirty="0"/>
              <a:t>„W takich przypadkach, oszuści grają na rozgrzanych emocjach, wywierając presję pod tytułem “inwestuj teraz albo będzie za późno”. Część mniej doświadczonych inwestorów tej presji ulega i traci włożone w projekt środki. Oczywiście, uderzając w alarmistyczne tony, nie mówię o zrównoważonych wzrostach, ale o sytuacjach kiedy mamy do czynienia np. z 50-krotnym przebiciem w stosunku do wartości wyjściowej w przeciągu doby”[1]</a:t>
            </a:r>
          </a:p>
        </p:txBody>
      </p:sp>
      <p:sp>
        <p:nvSpPr>
          <p:cNvPr id="4" name="pole tekstowe 3">
            <a:extLst>
              <a:ext uri="{FF2B5EF4-FFF2-40B4-BE49-F238E27FC236}">
                <a16:creationId xmlns:a16="http://schemas.microsoft.com/office/drawing/2014/main" id="{78729C0D-247F-4665-8DC2-1AC7F1F7E038}"/>
              </a:ext>
            </a:extLst>
          </p:cNvPr>
          <p:cNvSpPr txBox="1"/>
          <p:nvPr/>
        </p:nvSpPr>
        <p:spPr>
          <a:xfrm>
            <a:off x="7200900" y="6164044"/>
            <a:ext cx="4122736" cy="646331"/>
          </a:xfrm>
          <a:prstGeom prst="rect">
            <a:avLst/>
          </a:prstGeom>
          <a:noFill/>
        </p:spPr>
        <p:txBody>
          <a:bodyPr wrap="square" rtlCol="0">
            <a:spAutoFit/>
          </a:bodyPr>
          <a:lstStyle/>
          <a:p>
            <a:r>
              <a:rPr lang="pl-PL" dirty="0"/>
              <a:t>[1] </a:t>
            </a:r>
            <a:r>
              <a:rPr lang="en-US" dirty="0"/>
              <a:t>Katarzyna </a:t>
            </a:r>
            <a:r>
              <a:rPr lang="en-US" dirty="0" err="1"/>
              <a:t>Wabik</a:t>
            </a:r>
            <a:r>
              <a:rPr lang="en-US" dirty="0"/>
              <a:t>, Community &amp; Marketing Manager w </a:t>
            </a:r>
            <a:r>
              <a:rPr lang="en-US" dirty="0" err="1"/>
              <a:t>Binance</a:t>
            </a:r>
            <a:endParaRPr lang="pl-PL" dirty="0"/>
          </a:p>
        </p:txBody>
      </p:sp>
    </p:spTree>
    <p:extLst>
      <p:ext uri="{BB962C8B-B14F-4D97-AF65-F5344CB8AC3E}">
        <p14:creationId xmlns:p14="http://schemas.microsoft.com/office/powerpoint/2010/main" val="3601003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E50597-7D38-41CF-A649-2E6634EBAA12}"/>
              </a:ext>
            </a:extLst>
          </p:cNvPr>
          <p:cNvSpPr>
            <a:spLocks noGrp="1"/>
          </p:cNvSpPr>
          <p:nvPr>
            <p:ph type="title"/>
          </p:nvPr>
        </p:nvSpPr>
        <p:spPr/>
        <p:txBody>
          <a:bodyPr/>
          <a:lstStyle/>
          <a:p>
            <a:r>
              <a:rPr lang="pl-PL" dirty="0"/>
              <a:t>Jak uniknąć naciągnięcia? – 5 kroków</a:t>
            </a:r>
          </a:p>
        </p:txBody>
      </p:sp>
      <p:sp>
        <p:nvSpPr>
          <p:cNvPr id="3" name="Symbol zastępczy zawartości 2">
            <a:extLst>
              <a:ext uri="{FF2B5EF4-FFF2-40B4-BE49-F238E27FC236}">
                <a16:creationId xmlns:a16="http://schemas.microsoft.com/office/drawing/2014/main" id="{EE09E1E1-DA83-4FE8-B39C-974B94A39952}"/>
              </a:ext>
            </a:extLst>
          </p:cNvPr>
          <p:cNvSpPr>
            <a:spLocks noGrp="1"/>
          </p:cNvSpPr>
          <p:nvPr>
            <p:ph idx="1"/>
          </p:nvPr>
        </p:nvSpPr>
        <p:spPr>
          <a:xfrm>
            <a:off x="1141412" y="2249486"/>
            <a:ext cx="9905999" cy="4322764"/>
          </a:xfrm>
        </p:spPr>
        <p:txBody>
          <a:bodyPr>
            <a:normAutofit/>
          </a:bodyPr>
          <a:lstStyle/>
          <a:p>
            <a:pPr marL="457200" indent="-457200" algn="just">
              <a:buFont typeface="+mj-lt"/>
              <a:buAutoNum type="arabicPeriod" startAt="3"/>
            </a:pPr>
            <a:r>
              <a:rPr lang="pl-PL" sz="2600" b="1" dirty="0"/>
              <a:t>Sprawdź </a:t>
            </a:r>
            <a:r>
              <a:rPr lang="pl-PL" sz="2600" b="1" dirty="0" err="1"/>
              <a:t>Social</a:t>
            </a:r>
            <a:r>
              <a:rPr lang="pl-PL" sz="2600" b="1" dirty="0"/>
              <a:t> Media projektu </a:t>
            </a:r>
            <a:r>
              <a:rPr lang="pl-PL" b="1" dirty="0"/>
              <a:t>- </a:t>
            </a:r>
            <a:r>
              <a:rPr lang="pl-PL" sz="2300" dirty="0"/>
              <a:t>Należy podchodzić z ostrożnością do projektów przesadnie promowanych. Szczególnie, gdy autorzy projektu obiecują wysokie zwroty, podczas gdy narracja ta nie ma żadnego merytorycznego uzasadnienia. Jeśli twórcy brzmią na zbyt pewnych siebie oraz nie informują o potencjalnych ryzykach - powinniśmy zachować szczególną ostrożność.</a:t>
            </a:r>
          </a:p>
        </p:txBody>
      </p:sp>
    </p:spTree>
    <p:extLst>
      <p:ext uri="{BB962C8B-B14F-4D97-AF65-F5344CB8AC3E}">
        <p14:creationId xmlns:p14="http://schemas.microsoft.com/office/powerpoint/2010/main" val="680088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E50597-7D38-41CF-A649-2E6634EBAA12}"/>
              </a:ext>
            </a:extLst>
          </p:cNvPr>
          <p:cNvSpPr>
            <a:spLocks noGrp="1"/>
          </p:cNvSpPr>
          <p:nvPr>
            <p:ph type="title"/>
          </p:nvPr>
        </p:nvSpPr>
        <p:spPr/>
        <p:txBody>
          <a:bodyPr/>
          <a:lstStyle/>
          <a:p>
            <a:r>
              <a:rPr lang="pl-PL" dirty="0"/>
              <a:t>Jak uniknąć naciągnięcia? – 5 kroków</a:t>
            </a:r>
          </a:p>
        </p:txBody>
      </p:sp>
      <p:sp>
        <p:nvSpPr>
          <p:cNvPr id="3" name="Symbol zastępczy zawartości 2">
            <a:extLst>
              <a:ext uri="{FF2B5EF4-FFF2-40B4-BE49-F238E27FC236}">
                <a16:creationId xmlns:a16="http://schemas.microsoft.com/office/drawing/2014/main" id="{EE09E1E1-DA83-4FE8-B39C-974B94A39952}"/>
              </a:ext>
            </a:extLst>
          </p:cNvPr>
          <p:cNvSpPr>
            <a:spLocks noGrp="1"/>
          </p:cNvSpPr>
          <p:nvPr>
            <p:ph idx="1"/>
          </p:nvPr>
        </p:nvSpPr>
        <p:spPr>
          <a:xfrm>
            <a:off x="1141412" y="2249486"/>
            <a:ext cx="9905999" cy="4322764"/>
          </a:xfrm>
        </p:spPr>
        <p:txBody>
          <a:bodyPr>
            <a:normAutofit fontScale="92500" lnSpcReduction="10000"/>
          </a:bodyPr>
          <a:lstStyle/>
          <a:p>
            <a:pPr marL="0" indent="0" algn="just">
              <a:buNone/>
            </a:pPr>
            <a:r>
              <a:rPr lang="pl-PL" sz="2600" b="1" dirty="0"/>
              <a:t>4. Sprawdź </a:t>
            </a:r>
            <a:r>
              <a:rPr lang="pl-PL" sz="2600" b="1" dirty="0" err="1"/>
              <a:t>background</a:t>
            </a:r>
            <a:r>
              <a:rPr lang="pl-PL" sz="2600" b="1" dirty="0"/>
              <a:t> twórców </a:t>
            </a:r>
            <a:r>
              <a:rPr lang="pl-PL" i="1" dirty="0"/>
              <a:t>- </a:t>
            </a:r>
            <a:r>
              <a:rPr lang="pl-PL" sz="2300" dirty="0"/>
              <a:t>Przede wszystkim, podejrzliwość inwestorów powinny wzbudzać projekty, których twórcy są anonimowi. Jeśli udostępnione są dane developerów </a:t>
            </a:r>
            <a:r>
              <a:rPr lang="pl-PL" sz="2300" dirty="0" err="1"/>
              <a:t>tokenu</a:t>
            </a:r>
            <a:r>
              <a:rPr lang="pl-PL" sz="2300" dirty="0"/>
              <a:t> - należy sprawdzić ich wiarygodność, odwiedzając ich prywatne profile </a:t>
            </a:r>
            <a:r>
              <a:rPr lang="pl-PL" sz="2300" dirty="0" err="1"/>
              <a:t>Social</a:t>
            </a:r>
            <a:r>
              <a:rPr lang="pl-PL" sz="2300" dirty="0"/>
              <a:t> Media czy szukając zaopiniowanego </a:t>
            </a:r>
            <a:r>
              <a:rPr lang="pl-PL" sz="2300" dirty="0" err="1"/>
              <a:t>track</a:t>
            </a:r>
            <a:r>
              <a:rPr lang="pl-PL" sz="2300" dirty="0"/>
              <a:t> </a:t>
            </a:r>
            <a:r>
              <a:rPr lang="pl-PL" sz="2300" dirty="0" err="1"/>
              <a:t>recordu</a:t>
            </a:r>
            <a:r>
              <a:rPr lang="pl-PL" sz="2300" dirty="0"/>
              <a:t> dotychczasowych projektów. </a:t>
            </a:r>
          </a:p>
          <a:p>
            <a:pPr marL="0" indent="0" algn="just">
              <a:buNone/>
            </a:pPr>
            <a:r>
              <a:rPr lang="pl-PL" sz="2600" b="1" dirty="0"/>
              <a:t>5. Masz małe doświadczenie? Ufaj tylko sprawdzonym protokołom </a:t>
            </a:r>
            <a:r>
              <a:rPr lang="pl-PL" sz="1800" b="1" dirty="0"/>
              <a:t>- </a:t>
            </a:r>
            <a:r>
              <a:rPr lang="pl-PL" sz="2300" dirty="0"/>
              <a:t>To chyba najlepsza rada dla osób dopiero wchodzących w świat </a:t>
            </a:r>
            <a:r>
              <a:rPr lang="pl-PL" sz="2300" dirty="0" err="1"/>
              <a:t>kryptowalut</a:t>
            </a:r>
            <a:r>
              <a:rPr lang="pl-PL" sz="2300" dirty="0"/>
              <a:t>. Inwestowanie w pewne i sprawdzone aktywa takie jak </a:t>
            </a:r>
            <a:r>
              <a:rPr lang="pl-PL" sz="2300" dirty="0" err="1"/>
              <a:t>Bitcoin</a:t>
            </a:r>
            <a:r>
              <a:rPr lang="pl-PL" sz="2300" dirty="0"/>
              <a:t>, </a:t>
            </a:r>
            <a:r>
              <a:rPr lang="pl-PL" sz="2300" dirty="0" err="1"/>
              <a:t>Ethereum</a:t>
            </a:r>
            <a:r>
              <a:rPr lang="pl-PL" sz="2300" dirty="0"/>
              <a:t> czy BNB niesie ze sobą zerowe ryzyko padnięcia ofiarą </a:t>
            </a:r>
            <a:r>
              <a:rPr lang="pl-PL" sz="2300" dirty="0" err="1"/>
              <a:t>scamu</a:t>
            </a:r>
            <a:r>
              <a:rPr lang="pl-PL" sz="2300" dirty="0"/>
              <a:t>. Jeśli masz małe doświadczenie i nie jesteś obyty/a z </a:t>
            </a:r>
            <a:r>
              <a:rPr lang="pl-PL" sz="2300" dirty="0" err="1"/>
              <a:t>kryptowalutowymi</a:t>
            </a:r>
            <a:r>
              <a:rPr lang="pl-PL" sz="2300" dirty="0"/>
              <a:t> </a:t>
            </a:r>
            <a:r>
              <a:rPr lang="pl-PL" sz="2300" dirty="0" err="1"/>
              <a:t>technikaliami</a:t>
            </a:r>
            <a:r>
              <a:rPr lang="pl-PL" sz="2300" dirty="0"/>
              <a:t> - nie wchodź w ryzykowne projekty. Na dywersyfikację portfela przyjdzie czas, gdy nabędziesz więcej doświadczenia. </a:t>
            </a:r>
            <a:endParaRPr lang="pl-PL" sz="1800" dirty="0"/>
          </a:p>
        </p:txBody>
      </p:sp>
    </p:spTree>
    <p:extLst>
      <p:ext uri="{BB962C8B-B14F-4D97-AF65-F5344CB8AC3E}">
        <p14:creationId xmlns:p14="http://schemas.microsoft.com/office/powerpoint/2010/main" val="2958100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3876378-DCB9-4340-BAD2-3EEEB9A16170}"/>
              </a:ext>
            </a:extLst>
          </p:cNvPr>
          <p:cNvSpPr>
            <a:spLocks noGrp="1"/>
          </p:cNvSpPr>
          <p:nvPr>
            <p:ph idx="1"/>
          </p:nvPr>
        </p:nvSpPr>
        <p:spPr>
          <a:xfrm>
            <a:off x="1143000" y="2206783"/>
            <a:ext cx="9905999" cy="2444433"/>
          </a:xfrm>
        </p:spPr>
        <p:txBody>
          <a:bodyPr>
            <a:normAutofit/>
          </a:bodyPr>
          <a:lstStyle/>
          <a:p>
            <a:r>
              <a:rPr lang="pl-PL" sz="6000" dirty="0"/>
              <a:t>Zachowaj zawsze ostrożność!!!</a:t>
            </a:r>
          </a:p>
        </p:txBody>
      </p:sp>
    </p:spTree>
    <p:extLst>
      <p:ext uri="{BB962C8B-B14F-4D97-AF65-F5344CB8AC3E}">
        <p14:creationId xmlns:p14="http://schemas.microsoft.com/office/powerpoint/2010/main" val="2079435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C1F3885-832A-4D60-B7C0-B5CEE2AC299E}"/>
              </a:ext>
            </a:extLst>
          </p:cNvPr>
          <p:cNvSpPr>
            <a:spLocks noGrp="1"/>
          </p:cNvSpPr>
          <p:nvPr>
            <p:ph idx="1"/>
          </p:nvPr>
        </p:nvSpPr>
        <p:spPr>
          <a:xfrm>
            <a:off x="838200" y="1825625"/>
            <a:ext cx="6415007" cy="4351338"/>
          </a:xfrm>
        </p:spPr>
        <p:txBody>
          <a:bodyPr>
            <a:normAutofit lnSpcReduction="10000"/>
          </a:bodyPr>
          <a:lstStyle/>
          <a:p>
            <a:pPr marL="0" indent="0" algn="just">
              <a:buNone/>
            </a:pPr>
            <a:r>
              <a:rPr lang="pl-PL" dirty="0">
                <a:solidFill>
                  <a:schemeClr val="tx1">
                    <a:lumMod val="95000"/>
                  </a:schemeClr>
                </a:solidFill>
                <a:latin typeface="Arial" panose="020B0604020202020204" pitchFamily="34" charset="0"/>
              </a:rPr>
              <a:t>I</a:t>
            </a:r>
            <a:r>
              <a:rPr lang="pl-PL" i="0" dirty="0">
                <a:solidFill>
                  <a:schemeClr val="tx1">
                    <a:lumMod val="95000"/>
                  </a:schemeClr>
                </a:solidFill>
                <a:effectLst/>
                <a:latin typeface="Arial" panose="020B0604020202020204" pitchFamily="34" charset="0"/>
              </a:rPr>
              <a:t>luzja świata rzeczywistego stworzona za pomocą metod teleinformatycznych. Ułatwia wymianę, gromadzenie i udostępnianie </a:t>
            </a:r>
            <a:r>
              <a:rPr lang="pl-PL" dirty="0">
                <a:solidFill>
                  <a:schemeClr val="tx1">
                    <a:lumMod val="95000"/>
                  </a:schemeClr>
                </a:solidFill>
                <a:latin typeface="Arial" panose="020B0604020202020204" pitchFamily="34" charset="0"/>
              </a:rPr>
              <a:t>informacji</a:t>
            </a:r>
            <a:r>
              <a:rPr lang="pl-PL" i="0" dirty="0">
                <a:solidFill>
                  <a:schemeClr val="tx1">
                    <a:lumMod val="95000"/>
                  </a:schemeClr>
                </a:solidFill>
                <a:effectLst/>
                <a:latin typeface="Arial" panose="020B0604020202020204" pitchFamily="34" charset="0"/>
              </a:rPr>
              <a:t> za pośrednictwem komputerów oraz komunikację między człowiekiem i komputerem.</a:t>
            </a:r>
            <a:r>
              <a:rPr lang="pl-PL" i="0" baseline="30000" dirty="0">
                <a:solidFill>
                  <a:schemeClr val="tx1">
                    <a:lumMod val="95000"/>
                  </a:schemeClr>
                </a:solidFill>
                <a:effectLst/>
                <a:latin typeface="Arial" panose="020B0604020202020204" pitchFamily="34" charset="0"/>
              </a:rPr>
              <a:t>. </a:t>
            </a:r>
            <a:r>
              <a:rPr lang="pl-PL" i="0" dirty="0">
                <a:solidFill>
                  <a:schemeClr val="tx1">
                    <a:lumMod val="95000"/>
                  </a:schemeClr>
                </a:solidFill>
                <a:effectLst/>
                <a:latin typeface="Arial" panose="020B0604020202020204" pitchFamily="34" charset="0"/>
              </a:rPr>
              <a:t>Do łączenia komputerów służy najczęściej Internet. Cyberprzestrzeń jest także określana jako nowego typu przestrzeń społeczna.</a:t>
            </a:r>
          </a:p>
          <a:p>
            <a:endParaRPr lang="pl-PL" dirty="0"/>
          </a:p>
        </p:txBody>
      </p:sp>
      <p:sp>
        <p:nvSpPr>
          <p:cNvPr id="4" name="pole tekstowe 3">
            <a:extLst>
              <a:ext uri="{FF2B5EF4-FFF2-40B4-BE49-F238E27FC236}">
                <a16:creationId xmlns:a16="http://schemas.microsoft.com/office/drawing/2014/main" id="{3A38B169-9553-468C-AEC2-D96E263E853E}"/>
              </a:ext>
            </a:extLst>
          </p:cNvPr>
          <p:cNvSpPr txBox="1"/>
          <p:nvPr/>
        </p:nvSpPr>
        <p:spPr>
          <a:xfrm>
            <a:off x="2386739" y="418454"/>
            <a:ext cx="9051010" cy="923330"/>
          </a:xfrm>
          <a:prstGeom prst="rect">
            <a:avLst/>
          </a:prstGeom>
          <a:noFill/>
        </p:spPr>
        <p:txBody>
          <a:bodyPr wrap="square" rtlCol="0">
            <a:spAutoFit/>
          </a:bodyPr>
          <a:lstStyle/>
          <a:p>
            <a:r>
              <a:rPr lang="pl-PL" sz="5400" dirty="0">
                <a:effectLst>
                  <a:outerShdw blurRad="38100" dist="38100" dir="2700000" algn="tl">
                    <a:srgbClr val="000000">
                      <a:alpha val="43137"/>
                    </a:srgbClr>
                  </a:outerShdw>
                </a:effectLst>
              </a:rPr>
              <a:t>Co to jest cyberprzestrzeń?</a:t>
            </a:r>
          </a:p>
        </p:txBody>
      </p:sp>
      <p:pic>
        <p:nvPicPr>
          <p:cNvPr id="6" name="Obraz 5">
            <a:extLst>
              <a:ext uri="{FF2B5EF4-FFF2-40B4-BE49-F238E27FC236}">
                <a16:creationId xmlns:a16="http://schemas.microsoft.com/office/drawing/2014/main" id="{30D66AE8-E11B-4E50-91FE-79402567F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3373" y="1968285"/>
            <a:ext cx="3930356" cy="3657600"/>
          </a:xfrm>
          <a:prstGeom prst="rect">
            <a:avLst/>
          </a:prstGeom>
        </p:spPr>
      </p:pic>
    </p:spTree>
    <p:extLst>
      <p:ext uri="{BB962C8B-B14F-4D97-AF65-F5344CB8AC3E}">
        <p14:creationId xmlns:p14="http://schemas.microsoft.com/office/powerpoint/2010/main" val="619753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F1A2B2DC-E1FB-40AF-BD9C-EAF75A062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579" y="654642"/>
            <a:ext cx="9838841" cy="5548715"/>
          </a:xfrm>
          <a:prstGeom prst="rect">
            <a:avLst/>
          </a:prstGeom>
        </p:spPr>
      </p:pic>
    </p:spTree>
    <p:extLst>
      <p:ext uri="{BB962C8B-B14F-4D97-AF65-F5344CB8AC3E}">
        <p14:creationId xmlns:p14="http://schemas.microsoft.com/office/powerpoint/2010/main" val="3253122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1DC701-9DA6-44DD-832C-6F799850AE20}"/>
              </a:ext>
            </a:extLst>
          </p:cNvPr>
          <p:cNvSpPr>
            <a:spLocks noGrp="1"/>
          </p:cNvSpPr>
          <p:nvPr>
            <p:ph type="title"/>
          </p:nvPr>
        </p:nvSpPr>
        <p:spPr/>
        <p:txBody>
          <a:bodyPr>
            <a:normAutofit/>
          </a:bodyPr>
          <a:lstStyle/>
          <a:p>
            <a:pPr algn="ctr"/>
            <a:r>
              <a:rPr lang="pl-PL" sz="5400" b="1" dirty="0">
                <a:effectLst>
                  <a:outerShdw blurRad="38100" dist="38100" dir="2700000" algn="tl">
                    <a:srgbClr val="000000">
                      <a:alpha val="43137"/>
                    </a:srgbClr>
                  </a:outerShdw>
                </a:effectLst>
              </a:rPr>
              <a:t>Bezpieczeństwo</a:t>
            </a:r>
          </a:p>
        </p:txBody>
      </p:sp>
      <p:sp>
        <p:nvSpPr>
          <p:cNvPr id="3" name="Symbol zastępczy zawartości 2">
            <a:extLst>
              <a:ext uri="{FF2B5EF4-FFF2-40B4-BE49-F238E27FC236}">
                <a16:creationId xmlns:a16="http://schemas.microsoft.com/office/drawing/2014/main" id="{17DF72E7-0086-4EF4-A82C-E907964B956A}"/>
              </a:ext>
            </a:extLst>
          </p:cNvPr>
          <p:cNvSpPr>
            <a:spLocks noGrp="1"/>
          </p:cNvSpPr>
          <p:nvPr>
            <p:ph idx="1"/>
          </p:nvPr>
        </p:nvSpPr>
        <p:spPr/>
        <p:txBody>
          <a:bodyPr>
            <a:normAutofit fontScale="77500" lnSpcReduction="20000"/>
          </a:bodyPr>
          <a:lstStyle/>
          <a:p>
            <a:pPr marL="0" indent="0">
              <a:buNone/>
            </a:pPr>
            <a:r>
              <a:rPr lang="pl-PL" sz="5400" dirty="0">
                <a:solidFill>
                  <a:schemeClr val="tx1">
                    <a:lumMod val="95000"/>
                  </a:schemeClr>
                </a:solidFill>
                <a:effectLst>
                  <a:outerShdw blurRad="38100" dist="38100" dir="2700000" algn="tl">
                    <a:srgbClr val="000000">
                      <a:alpha val="43137"/>
                    </a:srgbClr>
                  </a:outerShdw>
                </a:effectLst>
                <a:latin typeface="+mj-lt"/>
                <a:ea typeface="+mj-ea"/>
                <a:cs typeface="+mj-cs"/>
              </a:rPr>
              <a:t>Internet to kopalnia informacji. Niestety, nie wszystko jest tam zawsze takie, na jakie na pierwszy rzut oka wygląda. Pobierając treści z niepewnych źródeł, możesz narazić siebie i swój komputer na niebezpieczeństwo.</a:t>
            </a:r>
          </a:p>
        </p:txBody>
      </p:sp>
    </p:spTree>
    <p:extLst>
      <p:ext uri="{BB962C8B-B14F-4D97-AF65-F5344CB8AC3E}">
        <p14:creationId xmlns:p14="http://schemas.microsoft.com/office/powerpoint/2010/main" val="3895889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EBCE62-3423-4617-A667-F9CF2B239231}"/>
              </a:ext>
            </a:extLst>
          </p:cNvPr>
          <p:cNvSpPr>
            <a:spLocks noGrp="1"/>
          </p:cNvSpPr>
          <p:nvPr>
            <p:ph type="title"/>
          </p:nvPr>
        </p:nvSpPr>
        <p:spPr>
          <a:xfrm>
            <a:off x="1143001" y="90198"/>
            <a:ext cx="9905998" cy="1478570"/>
          </a:xfrm>
        </p:spPr>
        <p:txBody>
          <a:bodyPr/>
          <a:lstStyle/>
          <a:p>
            <a:r>
              <a:rPr lang="pl-PL" dirty="0" err="1"/>
              <a:t>Kryptowaluty</a:t>
            </a:r>
            <a:r>
              <a:rPr lang="pl-PL" dirty="0"/>
              <a:t> a bezpieczeństwo</a:t>
            </a:r>
          </a:p>
        </p:txBody>
      </p:sp>
      <p:sp>
        <p:nvSpPr>
          <p:cNvPr id="3" name="Symbol zastępczy zawartości 2">
            <a:extLst>
              <a:ext uri="{FF2B5EF4-FFF2-40B4-BE49-F238E27FC236}">
                <a16:creationId xmlns:a16="http://schemas.microsoft.com/office/drawing/2014/main" id="{05BCAC63-A248-40DB-B2B2-F256D3E3DBEE}"/>
              </a:ext>
            </a:extLst>
          </p:cNvPr>
          <p:cNvSpPr>
            <a:spLocks noGrp="1"/>
          </p:cNvSpPr>
          <p:nvPr>
            <p:ph idx="1"/>
          </p:nvPr>
        </p:nvSpPr>
        <p:spPr>
          <a:xfrm>
            <a:off x="948372" y="1658143"/>
            <a:ext cx="9905999" cy="3541714"/>
          </a:xfrm>
        </p:spPr>
        <p:txBody>
          <a:bodyPr>
            <a:noAutofit/>
          </a:bodyPr>
          <a:lstStyle/>
          <a:p>
            <a:pPr algn="just"/>
            <a:r>
              <a:rPr lang="pl-PL" sz="2800" dirty="0" err="1">
                <a:solidFill>
                  <a:schemeClr val="tx1">
                    <a:lumMod val="95000"/>
                  </a:schemeClr>
                </a:solidFill>
              </a:rPr>
              <a:t>Kryptowaluty</a:t>
            </a:r>
            <a:r>
              <a:rPr lang="pl-PL" sz="2800" dirty="0">
                <a:solidFill>
                  <a:schemeClr val="tx1">
                    <a:lumMod val="95000"/>
                  </a:schemeClr>
                </a:solidFill>
              </a:rPr>
              <a:t> takie jak </a:t>
            </a:r>
            <a:r>
              <a:rPr lang="pl-PL" sz="2800" dirty="0" err="1">
                <a:solidFill>
                  <a:schemeClr val="tx1">
                    <a:lumMod val="95000"/>
                  </a:schemeClr>
                </a:solidFill>
              </a:rPr>
              <a:t>bitcoin</a:t>
            </a:r>
            <a:r>
              <a:rPr lang="pl-PL" sz="2800" dirty="0">
                <a:solidFill>
                  <a:schemeClr val="tx1">
                    <a:lumMod val="95000"/>
                  </a:schemeClr>
                </a:solidFill>
              </a:rPr>
              <a:t>, czy </a:t>
            </a:r>
            <a:r>
              <a:rPr lang="pl-PL" sz="2800" dirty="0" err="1">
                <a:solidFill>
                  <a:schemeClr val="tx1">
                    <a:lumMod val="95000"/>
                  </a:schemeClr>
                </a:solidFill>
              </a:rPr>
              <a:t>ethereum</a:t>
            </a:r>
            <a:r>
              <a:rPr lang="pl-PL" sz="2800" dirty="0">
                <a:solidFill>
                  <a:schemeClr val="tx1">
                    <a:lumMod val="95000"/>
                  </a:schemeClr>
                </a:solidFill>
              </a:rPr>
              <a:t> to całkiem dobry pomysł na pomnożenie swojego kapitału, pod warunkiem że </a:t>
            </a:r>
            <a:r>
              <a:rPr lang="pl-PL" sz="2800" b="1" dirty="0">
                <a:solidFill>
                  <a:schemeClr val="tx1">
                    <a:lumMod val="95000"/>
                  </a:schemeClr>
                </a:solidFill>
              </a:rPr>
              <a:t>mamy wiedze na ten temat. </a:t>
            </a:r>
            <a:r>
              <a:rPr lang="pl-PL" sz="2800" dirty="0">
                <a:solidFill>
                  <a:schemeClr val="tx1">
                    <a:lumMod val="95000"/>
                  </a:schemeClr>
                </a:solidFill>
              </a:rPr>
              <a:t>Jednak są też takie </a:t>
            </a:r>
            <a:r>
              <a:rPr lang="pl-PL" sz="2800" dirty="0" err="1">
                <a:solidFill>
                  <a:schemeClr val="tx1">
                    <a:lumMod val="95000"/>
                  </a:schemeClr>
                </a:solidFill>
              </a:rPr>
              <a:t>kryptowaluty</a:t>
            </a:r>
            <a:r>
              <a:rPr lang="pl-PL" sz="2800" dirty="0">
                <a:solidFill>
                  <a:schemeClr val="tx1">
                    <a:lumMod val="95000"/>
                  </a:schemeClr>
                </a:solidFill>
              </a:rPr>
              <a:t>, które tylko czekają aż rynek zainwestuje środki w te </a:t>
            </a:r>
            <a:r>
              <a:rPr lang="pl-PL" sz="2800" dirty="0" err="1">
                <a:solidFill>
                  <a:schemeClr val="tx1">
                    <a:lumMod val="95000"/>
                  </a:schemeClr>
                </a:solidFill>
              </a:rPr>
              <a:t>coiny</a:t>
            </a:r>
            <a:r>
              <a:rPr lang="pl-PL" sz="2800" dirty="0">
                <a:solidFill>
                  <a:schemeClr val="tx1">
                    <a:lumMod val="95000"/>
                  </a:schemeClr>
                </a:solidFill>
              </a:rPr>
              <a:t>, a potem znikają.</a:t>
            </a:r>
          </a:p>
          <a:p>
            <a:pPr algn="just"/>
            <a:r>
              <a:rPr lang="pl-PL" sz="2800" dirty="0">
                <a:solidFill>
                  <a:schemeClr val="tx1">
                    <a:lumMod val="95000"/>
                  </a:schemeClr>
                </a:solidFill>
              </a:rPr>
              <a:t>Przykładem takiego oszustwa zwanego Rug </a:t>
            </a:r>
            <a:r>
              <a:rPr lang="pl-PL" sz="2800" dirty="0" err="1">
                <a:solidFill>
                  <a:schemeClr val="tx1">
                    <a:lumMod val="95000"/>
                  </a:schemeClr>
                </a:solidFill>
              </a:rPr>
              <a:t>Pull</a:t>
            </a:r>
            <a:r>
              <a:rPr lang="pl-PL" sz="2800" dirty="0">
                <a:solidFill>
                  <a:schemeClr val="tx1">
                    <a:lumMod val="95000"/>
                  </a:schemeClr>
                </a:solidFill>
              </a:rPr>
              <a:t> była </a:t>
            </a:r>
            <a:r>
              <a:rPr lang="pl-PL" sz="2800" dirty="0" err="1">
                <a:solidFill>
                  <a:schemeClr val="tx1">
                    <a:lumMod val="95000"/>
                  </a:schemeClr>
                </a:solidFill>
              </a:rPr>
              <a:t>kryptowaluta</a:t>
            </a:r>
            <a:r>
              <a:rPr lang="pl-PL" sz="2800" dirty="0">
                <a:solidFill>
                  <a:schemeClr val="tx1">
                    <a:lumMod val="95000"/>
                  </a:schemeClr>
                </a:solidFill>
              </a:rPr>
              <a:t> </a:t>
            </a:r>
            <a:r>
              <a:rPr lang="pl-PL" sz="2800" dirty="0" err="1">
                <a:solidFill>
                  <a:schemeClr val="tx1">
                    <a:lumMod val="95000"/>
                  </a:schemeClr>
                </a:solidFill>
              </a:rPr>
              <a:t>Squid</a:t>
            </a:r>
            <a:r>
              <a:rPr lang="pl-PL" sz="2800" dirty="0">
                <a:solidFill>
                  <a:schemeClr val="tx1">
                    <a:lumMod val="95000"/>
                  </a:schemeClr>
                </a:solidFill>
              </a:rPr>
              <a:t>, wybiła się na popularności serialu z </a:t>
            </a:r>
            <a:r>
              <a:rPr lang="pl-PL" sz="2800" dirty="0" err="1">
                <a:solidFill>
                  <a:schemeClr val="tx1">
                    <a:lumMod val="95000"/>
                  </a:schemeClr>
                </a:solidFill>
              </a:rPr>
              <a:t>netflixa</a:t>
            </a:r>
            <a:r>
              <a:rPr lang="pl-PL" sz="2800" dirty="0">
                <a:solidFill>
                  <a:schemeClr val="tx1">
                    <a:lumMod val="95000"/>
                  </a:schemeClr>
                </a:solidFill>
              </a:rPr>
              <a:t> o tej samej nazwie „</a:t>
            </a:r>
            <a:r>
              <a:rPr lang="pl-PL" sz="2800" dirty="0" err="1">
                <a:solidFill>
                  <a:schemeClr val="tx1">
                    <a:lumMod val="95000"/>
                  </a:schemeClr>
                </a:solidFill>
              </a:rPr>
              <a:t>Squid</a:t>
            </a:r>
            <a:r>
              <a:rPr lang="pl-PL" sz="2800" dirty="0">
                <a:solidFill>
                  <a:schemeClr val="tx1">
                    <a:lumMod val="95000"/>
                  </a:schemeClr>
                </a:solidFill>
              </a:rPr>
              <a:t> Game”. </a:t>
            </a:r>
          </a:p>
        </p:txBody>
      </p:sp>
    </p:spTree>
    <p:extLst>
      <p:ext uri="{BB962C8B-B14F-4D97-AF65-F5344CB8AC3E}">
        <p14:creationId xmlns:p14="http://schemas.microsoft.com/office/powerpoint/2010/main" val="2514830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EBCE62-3423-4617-A667-F9CF2B239231}"/>
              </a:ext>
            </a:extLst>
          </p:cNvPr>
          <p:cNvSpPr>
            <a:spLocks noGrp="1"/>
          </p:cNvSpPr>
          <p:nvPr>
            <p:ph type="title"/>
          </p:nvPr>
        </p:nvSpPr>
        <p:spPr>
          <a:xfrm>
            <a:off x="1143001" y="90198"/>
            <a:ext cx="9905998" cy="1478570"/>
          </a:xfrm>
        </p:spPr>
        <p:txBody>
          <a:bodyPr/>
          <a:lstStyle/>
          <a:p>
            <a:r>
              <a:rPr lang="pl-PL" dirty="0" err="1"/>
              <a:t>Kryptowaluty</a:t>
            </a:r>
            <a:r>
              <a:rPr lang="pl-PL" dirty="0"/>
              <a:t> a bezpieczeństwo</a:t>
            </a:r>
          </a:p>
        </p:txBody>
      </p:sp>
      <p:sp>
        <p:nvSpPr>
          <p:cNvPr id="3" name="Symbol zastępczy zawartości 2">
            <a:extLst>
              <a:ext uri="{FF2B5EF4-FFF2-40B4-BE49-F238E27FC236}">
                <a16:creationId xmlns:a16="http://schemas.microsoft.com/office/drawing/2014/main" id="{05BCAC63-A248-40DB-B2B2-F256D3E3DBEE}"/>
              </a:ext>
            </a:extLst>
          </p:cNvPr>
          <p:cNvSpPr>
            <a:spLocks noGrp="1"/>
          </p:cNvSpPr>
          <p:nvPr>
            <p:ph idx="1"/>
          </p:nvPr>
        </p:nvSpPr>
        <p:spPr>
          <a:xfrm>
            <a:off x="274320" y="1139983"/>
            <a:ext cx="11348720" cy="3541714"/>
          </a:xfrm>
        </p:spPr>
        <p:txBody>
          <a:bodyPr>
            <a:noAutofit/>
          </a:bodyPr>
          <a:lstStyle/>
          <a:p>
            <a:pPr algn="just"/>
            <a:r>
              <a:rPr lang="pl-PL" sz="2800" dirty="0">
                <a:solidFill>
                  <a:schemeClr val="tx1">
                    <a:lumMod val="95000"/>
                  </a:schemeClr>
                </a:solidFill>
              </a:rPr>
              <a:t>1 listopada 2021 r. w ciągu kilku godzin jego cena </a:t>
            </a:r>
            <a:r>
              <a:rPr lang="pl-PL" sz="2800" b="1" dirty="0">
                <a:solidFill>
                  <a:schemeClr val="tx1">
                    <a:lumMod val="95000"/>
                  </a:schemeClr>
                </a:solidFill>
              </a:rPr>
              <a:t>wzrosła z około 153 zł do aż 11 tys. 403 zł. </a:t>
            </a:r>
            <a:r>
              <a:rPr lang="pl-PL" sz="2800" dirty="0">
                <a:solidFill>
                  <a:schemeClr val="tx1">
                    <a:lumMod val="95000"/>
                  </a:schemeClr>
                </a:solidFill>
              </a:rPr>
              <a:t>To ogromny skok, który dla wielu bardziej zorientowanych w temacie użytkowników nie mógł skończyć się dobrze i tak właśnie się stało.</a:t>
            </a:r>
          </a:p>
          <a:p>
            <a:pPr algn="just"/>
            <a:r>
              <a:rPr lang="pl-PL" sz="2800" dirty="0">
                <a:solidFill>
                  <a:schemeClr val="tx1">
                    <a:lumMod val="95000"/>
                  </a:schemeClr>
                </a:solidFill>
              </a:rPr>
              <a:t>twórcy SQUID zdecydowali się na tzw. „rug </a:t>
            </a:r>
            <a:r>
              <a:rPr lang="pl-PL" sz="2800" dirty="0" err="1">
                <a:solidFill>
                  <a:schemeClr val="tx1">
                    <a:lumMod val="95000"/>
                  </a:schemeClr>
                </a:solidFill>
              </a:rPr>
              <a:t>pull</a:t>
            </a:r>
            <a:r>
              <a:rPr lang="pl-PL" sz="2800" dirty="0">
                <a:solidFill>
                  <a:schemeClr val="tx1">
                    <a:lumMod val="95000"/>
                  </a:schemeClr>
                </a:solidFill>
              </a:rPr>
              <a:t>”. Występuje on wtedy, gdy deweloperzy odpowiedzialni za daną </a:t>
            </a:r>
            <a:r>
              <a:rPr lang="pl-PL" sz="2800" dirty="0" err="1">
                <a:solidFill>
                  <a:schemeClr val="tx1">
                    <a:lumMod val="95000"/>
                  </a:schemeClr>
                </a:solidFill>
              </a:rPr>
              <a:t>kryptowalutę</a:t>
            </a:r>
            <a:r>
              <a:rPr lang="pl-PL" sz="2800" dirty="0">
                <a:solidFill>
                  <a:schemeClr val="tx1">
                    <a:lumMod val="95000"/>
                  </a:schemeClr>
                </a:solidFill>
              </a:rPr>
              <a:t> zamieniają swoje </a:t>
            </a:r>
            <a:r>
              <a:rPr lang="pl-PL" sz="2800" dirty="0" err="1">
                <a:solidFill>
                  <a:schemeClr val="tx1">
                    <a:lumMod val="95000"/>
                  </a:schemeClr>
                </a:solidFill>
              </a:rPr>
              <a:t>tokeny</a:t>
            </a:r>
            <a:r>
              <a:rPr lang="pl-PL" sz="2800" dirty="0">
                <a:solidFill>
                  <a:schemeClr val="tx1">
                    <a:lumMod val="95000"/>
                  </a:schemeClr>
                </a:solidFill>
              </a:rPr>
              <a:t> na prawdziwe pieniądze, usuwając w ten sposób płynność z puli płynności. W ten sposób oszuści zarobili około 3,38 mln dolarów, czyli ponad 13 mln zł. W jednej chwili inwestorzy zostali praktycznie z niczym – obecnie bowiem cena SQUID wynosi zaledwie 0,01339 zł.</a:t>
            </a:r>
          </a:p>
          <a:p>
            <a:pPr marL="0" indent="0" algn="just">
              <a:buNone/>
            </a:pPr>
            <a:endParaRPr lang="pl-PL" sz="3200" dirty="0">
              <a:solidFill>
                <a:schemeClr val="tx1">
                  <a:lumMod val="95000"/>
                </a:schemeClr>
              </a:solidFill>
            </a:endParaRPr>
          </a:p>
        </p:txBody>
      </p:sp>
    </p:spTree>
    <p:extLst>
      <p:ext uri="{BB962C8B-B14F-4D97-AF65-F5344CB8AC3E}">
        <p14:creationId xmlns:p14="http://schemas.microsoft.com/office/powerpoint/2010/main" val="766832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573981-363B-451B-96DA-C8B0C55B854C}"/>
              </a:ext>
            </a:extLst>
          </p:cNvPr>
          <p:cNvSpPr>
            <a:spLocks noGrp="1"/>
          </p:cNvSpPr>
          <p:nvPr>
            <p:ph type="title"/>
          </p:nvPr>
        </p:nvSpPr>
        <p:spPr/>
        <p:txBody>
          <a:bodyPr/>
          <a:lstStyle/>
          <a:p>
            <a:r>
              <a:rPr lang="pl-PL" dirty="0" err="1"/>
              <a:t>Kryptowaluty</a:t>
            </a:r>
            <a:r>
              <a:rPr lang="pl-PL" dirty="0"/>
              <a:t> a bezpieczeństwo</a:t>
            </a:r>
          </a:p>
        </p:txBody>
      </p:sp>
      <p:sp>
        <p:nvSpPr>
          <p:cNvPr id="3" name="Symbol zastępczy zawartości 2">
            <a:extLst>
              <a:ext uri="{FF2B5EF4-FFF2-40B4-BE49-F238E27FC236}">
                <a16:creationId xmlns:a16="http://schemas.microsoft.com/office/drawing/2014/main" id="{A875C2B8-C96D-4A45-8E9E-3A742038FBC1}"/>
              </a:ext>
            </a:extLst>
          </p:cNvPr>
          <p:cNvSpPr>
            <a:spLocks noGrp="1"/>
          </p:cNvSpPr>
          <p:nvPr>
            <p:ph idx="1"/>
          </p:nvPr>
        </p:nvSpPr>
        <p:spPr/>
        <p:txBody>
          <a:bodyPr/>
          <a:lstStyle/>
          <a:p>
            <a:r>
              <a:rPr lang="pl-PL" dirty="0">
                <a:solidFill>
                  <a:schemeClr val="tx1">
                    <a:lumMod val="95000"/>
                  </a:schemeClr>
                </a:solidFill>
              </a:rPr>
              <a:t>Warto jednak zauważyć, że od samego początku ta </a:t>
            </a:r>
            <a:r>
              <a:rPr lang="pl-PL" dirty="0" err="1">
                <a:solidFill>
                  <a:schemeClr val="tx1">
                    <a:lumMod val="95000"/>
                  </a:schemeClr>
                </a:solidFill>
              </a:rPr>
              <a:t>kryptowaluta</a:t>
            </a:r>
            <a:r>
              <a:rPr lang="pl-PL" dirty="0">
                <a:solidFill>
                  <a:schemeClr val="tx1">
                    <a:lumMod val="95000"/>
                  </a:schemeClr>
                </a:solidFill>
              </a:rPr>
              <a:t> wyglądała na typowy „</a:t>
            </a:r>
            <a:r>
              <a:rPr lang="pl-PL" dirty="0" err="1">
                <a:solidFill>
                  <a:schemeClr val="tx1">
                    <a:lumMod val="95000"/>
                  </a:schemeClr>
                </a:solidFill>
              </a:rPr>
              <a:t>scam</a:t>
            </a:r>
            <a:r>
              <a:rPr lang="pl-PL" dirty="0">
                <a:solidFill>
                  <a:schemeClr val="tx1">
                    <a:lumMod val="95000"/>
                  </a:schemeClr>
                </a:solidFill>
              </a:rPr>
              <a:t>”. Nabywcy </a:t>
            </a:r>
            <a:r>
              <a:rPr lang="pl-PL" dirty="0" err="1">
                <a:solidFill>
                  <a:schemeClr val="tx1">
                    <a:lumMod val="95000"/>
                  </a:schemeClr>
                </a:solidFill>
              </a:rPr>
              <a:t>tokenów</a:t>
            </a:r>
            <a:r>
              <a:rPr lang="pl-PL" dirty="0">
                <a:solidFill>
                  <a:schemeClr val="tx1">
                    <a:lumMod val="95000"/>
                  </a:schemeClr>
                </a:solidFill>
              </a:rPr>
              <a:t> nie mogli bowiem np. jej nigdzie sprzedać, ale o tym dowiadywali się dopiero po zakupie</a:t>
            </a:r>
            <a:endParaRPr lang="pl-PL" dirty="0"/>
          </a:p>
        </p:txBody>
      </p:sp>
    </p:spTree>
    <p:extLst>
      <p:ext uri="{BB962C8B-B14F-4D97-AF65-F5344CB8AC3E}">
        <p14:creationId xmlns:p14="http://schemas.microsoft.com/office/powerpoint/2010/main" val="350291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137F0C-B4B9-468E-96B3-52CE6339CD59}"/>
              </a:ext>
            </a:extLst>
          </p:cNvPr>
          <p:cNvSpPr>
            <a:spLocks noGrp="1"/>
          </p:cNvSpPr>
          <p:nvPr>
            <p:ph type="title"/>
          </p:nvPr>
        </p:nvSpPr>
        <p:spPr>
          <a:xfrm>
            <a:off x="1293813" y="243840"/>
            <a:ext cx="9905998" cy="1198880"/>
          </a:xfrm>
        </p:spPr>
        <p:txBody>
          <a:bodyPr/>
          <a:lstStyle/>
          <a:p>
            <a:r>
              <a:rPr lang="pl-PL" dirty="0"/>
              <a:t>Wykres </a:t>
            </a:r>
            <a:r>
              <a:rPr lang="pl-PL" dirty="0" err="1"/>
              <a:t>Squid</a:t>
            </a:r>
            <a:r>
              <a:rPr lang="pl-PL" dirty="0"/>
              <a:t> do dolara</a:t>
            </a:r>
          </a:p>
        </p:txBody>
      </p:sp>
      <p:pic>
        <p:nvPicPr>
          <p:cNvPr id="3074" name="Picture 2" descr="Kryptowaluta Squid Game okazała się oszustwem na ponad 2 mln dolarów">
            <a:extLst>
              <a:ext uri="{FF2B5EF4-FFF2-40B4-BE49-F238E27FC236}">
                <a16:creationId xmlns:a16="http://schemas.microsoft.com/office/drawing/2014/main" id="{F933ED7D-23CF-42DB-9BC8-76812C7EF6F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2080" y="1754165"/>
            <a:ext cx="9540240" cy="485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420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461A8F-5DF3-4A35-9E6A-700C72C33E5E}"/>
              </a:ext>
            </a:extLst>
          </p:cNvPr>
          <p:cNvSpPr>
            <a:spLocks noGrp="1"/>
          </p:cNvSpPr>
          <p:nvPr>
            <p:ph type="title"/>
          </p:nvPr>
        </p:nvSpPr>
        <p:spPr>
          <a:xfrm>
            <a:off x="1141413" y="191798"/>
            <a:ext cx="9905998" cy="1478570"/>
          </a:xfrm>
        </p:spPr>
        <p:txBody>
          <a:bodyPr/>
          <a:lstStyle/>
          <a:p>
            <a:r>
              <a:rPr lang="pl-PL" dirty="0"/>
              <a:t>Co to jest Rug </a:t>
            </a:r>
            <a:r>
              <a:rPr lang="pl-PL" dirty="0" err="1"/>
              <a:t>Pull</a:t>
            </a:r>
            <a:r>
              <a:rPr lang="pl-PL" dirty="0"/>
              <a:t>?</a:t>
            </a:r>
          </a:p>
        </p:txBody>
      </p:sp>
      <p:sp>
        <p:nvSpPr>
          <p:cNvPr id="3" name="Symbol zastępczy zawartości 2">
            <a:extLst>
              <a:ext uri="{FF2B5EF4-FFF2-40B4-BE49-F238E27FC236}">
                <a16:creationId xmlns:a16="http://schemas.microsoft.com/office/drawing/2014/main" id="{6F8955B4-81A1-468C-9C88-68F8C62E2A3F}"/>
              </a:ext>
            </a:extLst>
          </p:cNvPr>
          <p:cNvSpPr>
            <a:spLocks noGrp="1"/>
          </p:cNvSpPr>
          <p:nvPr>
            <p:ph idx="1"/>
          </p:nvPr>
        </p:nvSpPr>
        <p:spPr>
          <a:xfrm>
            <a:off x="417318" y="1270000"/>
            <a:ext cx="10630094" cy="4521201"/>
          </a:xfrm>
        </p:spPr>
        <p:txBody>
          <a:bodyPr>
            <a:noAutofit/>
          </a:bodyPr>
          <a:lstStyle/>
          <a:p>
            <a:r>
              <a:rPr lang="pl-PL" sz="2000" dirty="0">
                <a:solidFill>
                  <a:schemeClr val="tx1">
                    <a:lumMod val="95000"/>
                  </a:schemeClr>
                </a:solidFill>
              </a:rPr>
              <a:t>Rug </a:t>
            </a:r>
            <a:r>
              <a:rPr lang="pl-PL" sz="2000" dirty="0" err="1">
                <a:solidFill>
                  <a:schemeClr val="tx1">
                    <a:lumMod val="95000"/>
                  </a:schemeClr>
                </a:solidFill>
              </a:rPr>
              <a:t>Pull</a:t>
            </a:r>
            <a:r>
              <a:rPr lang="pl-PL" sz="2000" dirty="0">
                <a:solidFill>
                  <a:schemeClr val="tx1">
                    <a:lumMod val="95000"/>
                  </a:schemeClr>
                </a:solidFill>
              </a:rPr>
              <a:t> to forma </a:t>
            </a:r>
            <a:r>
              <a:rPr lang="pl-PL" sz="2000" dirty="0" err="1">
                <a:solidFill>
                  <a:schemeClr val="tx1">
                    <a:lumMod val="95000"/>
                  </a:schemeClr>
                </a:solidFill>
              </a:rPr>
              <a:t>scamu</a:t>
            </a:r>
            <a:r>
              <a:rPr lang="pl-PL" sz="2000" dirty="0">
                <a:solidFill>
                  <a:schemeClr val="tx1">
                    <a:lumMod val="95000"/>
                  </a:schemeClr>
                </a:solidFill>
              </a:rPr>
              <a:t> występującego najczęściej w środowisku platform </a:t>
            </a:r>
            <a:r>
              <a:rPr lang="pl-PL" sz="2000" dirty="0" err="1">
                <a:solidFill>
                  <a:schemeClr val="tx1">
                    <a:lumMod val="95000"/>
                  </a:schemeClr>
                </a:solidFill>
              </a:rPr>
              <a:t>DeFi</a:t>
            </a:r>
            <a:r>
              <a:rPr lang="pl-PL" sz="2000" dirty="0">
                <a:solidFill>
                  <a:schemeClr val="tx1">
                    <a:lumMod val="95000"/>
                  </a:schemeClr>
                </a:solidFill>
              </a:rPr>
              <a:t>, a przeprowadzanego przez samych twórców danego </a:t>
            </a:r>
            <a:r>
              <a:rPr lang="pl-PL" sz="2000" dirty="0" err="1">
                <a:solidFill>
                  <a:schemeClr val="tx1">
                    <a:lumMod val="95000"/>
                  </a:schemeClr>
                </a:solidFill>
              </a:rPr>
              <a:t>tokenu</a:t>
            </a:r>
            <a:r>
              <a:rPr lang="pl-PL" sz="2000" dirty="0">
                <a:solidFill>
                  <a:schemeClr val="tx1">
                    <a:lumMod val="95000"/>
                  </a:schemeClr>
                </a:solidFill>
              </a:rPr>
              <a:t>. Operacja polega na wyciągnięciu całej płynności z puli płynności dedykowanej projektowi. Skutkiem działania jest drastyczny spadek wartości </a:t>
            </a:r>
            <a:r>
              <a:rPr lang="pl-PL" sz="2000" dirty="0" err="1">
                <a:solidFill>
                  <a:schemeClr val="tx1">
                    <a:lumMod val="95000"/>
                  </a:schemeClr>
                </a:solidFill>
              </a:rPr>
              <a:t>tokenu</a:t>
            </a:r>
            <a:r>
              <a:rPr lang="pl-PL" sz="2000" dirty="0">
                <a:solidFill>
                  <a:schemeClr val="tx1">
                    <a:lumMod val="95000"/>
                  </a:schemeClr>
                </a:solidFill>
              </a:rPr>
              <a:t> w krótkim czasie i praktyczne wyzerowanie wartości projektu. Rug </a:t>
            </a:r>
            <a:r>
              <a:rPr lang="pl-PL" sz="2000" dirty="0" err="1">
                <a:solidFill>
                  <a:schemeClr val="tx1">
                    <a:lumMod val="95000"/>
                  </a:schemeClr>
                </a:solidFill>
              </a:rPr>
              <a:t>Pull</a:t>
            </a:r>
            <a:r>
              <a:rPr lang="pl-PL" sz="2000" dirty="0">
                <a:solidFill>
                  <a:schemeClr val="tx1">
                    <a:lumMod val="95000"/>
                  </a:schemeClr>
                </a:solidFill>
              </a:rPr>
              <a:t> najczęściej poprzedzony jest szeroko zakrojoną kampanią promocyjną, mającą na celu maksymalizację wolumenu inwestycyjnego.</a:t>
            </a:r>
          </a:p>
          <a:p>
            <a:r>
              <a:rPr lang="pl-PL" sz="2000" dirty="0">
                <a:solidFill>
                  <a:schemeClr val="tx1">
                    <a:lumMod val="95000"/>
                  </a:schemeClr>
                </a:solidFill>
              </a:rPr>
              <a:t>Według </a:t>
            </a:r>
            <a:r>
              <a:rPr lang="pl-PL" sz="2000" dirty="0" err="1">
                <a:solidFill>
                  <a:schemeClr val="tx1">
                    <a:lumMod val="95000"/>
                  </a:schemeClr>
                </a:solidFill>
              </a:rPr>
              <a:t>Cointelegraph</a:t>
            </a:r>
            <a:r>
              <a:rPr lang="pl-PL" sz="2000" dirty="0">
                <a:solidFill>
                  <a:schemeClr val="tx1">
                    <a:lumMod val="95000"/>
                  </a:schemeClr>
                </a:solidFill>
              </a:rPr>
              <a:t>, tylko od stycznia do lipca 2021, inwestorzy zostali oszukani poprzez Rug </a:t>
            </a:r>
            <a:r>
              <a:rPr lang="pl-PL" sz="2000" dirty="0" err="1">
                <a:solidFill>
                  <a:schemeClr val="tx1">
                    <a:lumMod val="95000"/>
                  </a:schemeClr>
                </a:solidFill>
              </a:rPr>
              <a:t>Pull</a:t>
            </a:r>
            <a:r>
              <a:rPr lang="pl-PL" sz="2000" dirty="0">
                <a:solidFill>
                  <a:schemeClr val="tx1">
                    <a:lumMod val="95000"/>
                  </a:schemeClr>
                </a:solidFill>
              </a:rPr>
              <a:t> sposób na łączną kwotę 113 milionów USD. Szczególnie na platformach </a:t>
            </a:r>
            <a:r>
              <a:rPr lang="pl-PL" sz="2000" dirty="0" err="1">
                <a:solidFill>
                  <a:schemeClr val="tx1">
                    <a:lumMod val="95000"/>
                  </a:schemeClr>
                </a:solidFill>
              </a:rPr>
              <a:t>DeFi</a:t>
            </a:r>
            <a:r>
              <a:rPr lang="pl-PL" sz="2000" dirty="0">
                <a:solidFill>
                  <a:schemeClr val="tx1">
                    <a:lumMod val="95000"/>
                  </a:schemeClr>
                </a:solidFill>
              </a:rPr>
              <a:t> co jakiś czas pojawiają się różnego rodzaju projekty - najczęściej mocno promowane w </a:t>
            </a:r>
            <a:r>
              <a:rPr lang="pl-PL" sz="2000" dirty="0" err="1">
                <a:solidFill>
                  <a:schemeClr val="tx1">
                    <a:lumMod val="95000"/>
                  </a:schemeClr>
                </a:solidFill>
              </a:rPr>
              <a:t>social</a:t>
            </a:r>
            <a:r>
              <a:rPr lang="pl-PL" sz="2000" dirty="0">
                <a:solidFill>
                  <a:schemeClr val="tx1">
                    <a:lumMod val="95000"/>
                  </a:schemeClr>
                </a:solidFill>
              </a:rPr>
              <a:t> mediach - będące tak naprawdę pułapką zastawioną na nieuważnych. Odzyskanie środków utraconych w wyniku Rug </a:t>
            </a:r>
            <a:r>
              <a:rPr lang="pl-PL" sz="2000" dirty="0" err="1">
                <a:solidFill>
                  <a:schemeClr val="tx1">
                    <a:lumMod val="95000"/>
                  </a:schemeClr>
                </a:solidFill>
              </a:rPr>
              <a:t>Pull</a:t>
            </a:r>
            <a:r>
              <a:rPr lang="pl-PL" sz="2000" dirty="0">
                <a:solidFill>
                  <a:schemeClr val="tx1">
                    <a:lumMod val="95000"/>
                  </a:schemeClr>
                </a:solidFill>
              </a:rPr>
              <a:t> jest zazwyczaj niemożliwe - dlatego w tym przypadku kluczowe są wszelkie działania zapobiegawcze.</a:t>
            </a:r>
          </a:p>
          <a:p>
            <a:r>
              <a:rPr lang="pl-PL" sz="2000" dirty="0">
                <a:solidFill>
                  <a:schemeClr val="tx1">
                    <a:lumMod val="95000"/>
                  </a:schemeClr>
                </a:solidFill>
              </a:rPr>
              <a:t>Twórcy </a:t>
            </a:r>
            <a:r>
              <a:rPr lang="pl-PL" sz="2000" dirty="0" err="1">
                <a:solidFill>
                  <a:schemeClr val="tx1">
                    <a:lumMod val="95000"/>
                  </a:schemeClr>
                </a:solidFill>
              </a:rPr>
              <a:t>tokena</a:t>
            </a:r>
            <a:r>
              <a:rPr lang="pl-PL" sz="2000" dirty="0">
                <a:solidFill>
                  <a:schemeClr val="tx1">
                    <a:lumMod val="95000"/>
                  </a:schemeClr>
                </a:solidFill>
              </a:rPr>
              <a:t> </a:t>
            </a:r>
            <a:r>
              <a:rPr lang="pl-PL" sz="2000" dirty="0" err="1">
                <a:solidFill>
                  <a:schemeClr val="tx1">
                    <a:lumMod val="95000"/>
                  </a:schemeClr>
                </a:solidFill>
              </a:rPr>
              <a:t>Squid</a:t>
            </a:r>
            <a:r>
              <a:rPr lang="pl-PL" sz="2000" dirty="0">
                <a:solidFill>
                  <a:schemeClr val="tx1">
                    <a:lumMod val="95000"/>
                  </a:schemeClr>
                </a:solidFill>
              </a:rPr>
              <a:t> Game nie musieli nawet bardzo zajmować się promowaniem </a:t>
            </a:r>
            <a:r>
              <a:rPr lang="pl-PL" sz="2000" dirty="0" err="1">
                <a:solidFill>
                  <a:schemeClr val="tx1">
                    <a:lumMod val="95000"/>
                  </a:schemeClr>
                </a:solidFill>
              </a:rPr>
              <a:t>kryptowaluty</a:t>
            </a:r>
            <a:r>
              <a:rPr lang="pl-PL" sz="2000" dirty="0">
                <a:solidFill>
                  <a:schemeClr val="tx1">
                    <a:lumMod val="95000"/>
                  </a:schemeClr>
                </a:solidFill>
              </a:rPr>
              <a:t>, ponieważ sama popularność serialu na platformie </a:t>
            </a:r>
            <a:r>
              <a:rPr lang="pl-PL" sz="2000" dirty="0" err="1">
                <a:solidFill>
                  <a:schemeClr val="tx1">
                    <a:lumMod val="95000"/>
                  </a:schemeClr>
                </a:solidFill>
              </a:rPr>
              <a:t>netlflix</a:t>
            </a:r>
            <a:r>
              <a:rPr lang="pl-PL" sz="2000" dirty="0">
                <a:solidFill>
                  <a:schemeClr val="tx1">
                    <a:lumMod val="95000"/>
                  </a:schemeClr>
                </a:solidFill>
              </a:rPr>
              <a:t> to zrobiła.</a:t>
            </a:r>
          </a:p>
        </p:txBody>
      </p:sp>
      <p:pic>
        <p:nvPicPr>
          <p:cNvPr id="2054" name="Picture 6" descr="How to avoid rug pull in crypto and Defi: Full guide - uBlockchain">
            <a:extLst>
              <a:ext uri="{FF2B5EF4-FFF2-40B4-BE49-F238E27FC236}">
                <a16:creationId xmlns:a16="http://schemas.microsoft.com/office/drawing/2014/main" id="{42A24D45-B946-4585-9A69-EAFC20657D5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96" b="89931" l="1465" r="91602">
                        <a14:foregroundMark x1="77539" y1="22396" x2="79883" y2="21528"/>
                        <a14:foregroundMark x1="76270" y1="24306" x2="83203" y2="53993"/>
                        <a14:foregroundMark x1="83203" y1="53993" x2="89258" y2="65625"/>
                        <a14:foregroundMark x1="77539" y1="20833" x2="77539" y2="20833"/>
                        <a14:foregroundMark x1="90137" y1="73611" x2="90918" y2="82986"/>
                        <a14:foregroundMark x1="10156" y1="88368" x2="1465" y2="86458"/>
                        <a14:foregroundMark x1="71875" y1="71875" x2="68750" y2="83854"/>
                        <a14:foregroundMark x1="71777" y1="79167" x2="66699" y2="85764"/>
                        <a14:foregroundMark x1="91602" y1="82118" x2="90625" y2="83681"/>
                      </a14:backgroundRemoval>
                    </a14:imgEffect>
                  </a14:imgLayer>
                </a14:imgProps>
              </a:ext>
              <a:ext uri="{28A0092B-C50C-407E-A947-70E740481C1C}">
                <a14:useLocalDpi xmlns:a14="http://schemas.microsoft.com/office/drawing/2010/main" val="0"/>
              </a:ext>
            </a:extLst>
          </a:blip>
          <a:srcRect/>
          <a:stretch>
            <a:fillRect/>
          </a:stretch>
        </p:blipFill>
        <p:spPr bwMode="auto">
          <a:xfrm>
            <a:off x="8875183" y="750809"/>
            <a:ext cx="2899500" cy="1630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535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bwód">
  <a:themeElements>
    <a:clrScheme name="Obwód">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Obwód">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bwód">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TM04033919[[fn=Obwód]]</Template>
  <TotalTime>98</TotalTime>
  <Words>1010</Words>
  <Application>Microsoft Office PowerPoint</Application>
  <PresentationFormat>Panoramiczny</PresentationFormat>
  <Paragraphs>31</Paragraphs>
  <Slides>14</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14</vt:i4>
      </vt:variant>
    </vt:vector>
  </HeadingPairs>
  <TitlesOfParts>
    <vt:vector size="18" baseType="lpstr">
      <vt:lpstr>Arial</vt:lpstr>
      <vt:lpstr>Trebuchet MS</vt:lpstr>
      <vt:lpstr>Tw Cen MT</vt:lpstr>
      <vt:lpstr>Obwód</vt:lpstr>
      <vt:lpstr>Bezpieczeństwo  w cyberprzestrzeni,  czyli jak nie DAĆ się oszukać w Sieci?  Opracowanie: członkowie Koła Naukowego  „Top MeneDŻer” opiekun naukowy dr Andrzej Hurło</vt:lpstr>
      <vt:lpstr>Prezentacja programu PowerPoint</vt:lpstr>
      <vt:lpstr>Prezentacja programu PowerPoint</vt:lpstr>
      <vt:lpstr>Bezpieczeństwo</vt:lpstr>
      <vt:lpstr>Kryptowaluty a bezpieczeństwo</vt:lpstr>
      <vt:lpstr>Kryptowaluty a bezpieczeństwo</vt:lpstr>
      <vt:lpstr>Kryptowaluty a bezpieczeństwo</vt:lpstr>
      <vt:lpstr>Wykres Squid do dolara</vt:lpstr>
      <vt:lpstr>Co to jest Rug Pull?</vt:lpstr>
      <vt:lpstr>Jak uniknąć naciągnięcia? – 5 kroków</vt:lpstr>
      <vt:lpstr>Jak uniknąć naciągnięcia? – 5 kroków</vt:lpstr>
      <vt:lpstr>Jak uniknąć naciągnięcia? – 5 kroków</vt:lpstr>
      <vt:lpstr>Jak uniknąć naciągnięcia? – 5 kroków</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Bezpieczeństwo  w cyberprzestrzeni</dc:title>
  <dc:creator>Gosc</dc:creator>
  <cp:lastModifiedBy>Iza Seredocha</cp:lastModifiedBy>
  <cp:revision>5</cp:revision>
  <dcterms:created xsi:type="dcterms:W3CDTF">2022-01-08T15:38:45Z</dcterms:created>
  <dcterms:modified xsi:type="dcterms:W3CDTF">2022-03-30T07:31:57Z</dcterms:modified>
</cp:coreProperties>
</file>