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68" r:id="rId16"/>
    <p:sldId id="269" r:id="rId17"/>
    <p:sldId id="270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2020-11-27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2020-11-27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2020-11-27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2020-11-27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2020-11-27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biblioteka@euh-e.edu.pl.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egalis.p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bsco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bn.icm.edu.pl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bl.waw.p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mbc.olsztyn.pl/dlibr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biblioteka@euh-e.edu.p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6100.lib.mol.p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8424936" cy="381642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24936" cy="1584176"/>
          </a:xfrm>
        </p:spPr>
        <p:txBody>
          <a:bodyPr>
            <a:noAutofit/>
          </a:bodyPr>
          <a:lstStyle/>
          <a:p>
            <a:pPr algn="l"/>
            <a:r>
              <a:rPr lang="pl-PL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Biblioteka</a:t>
            </a:r>
            <a:br>
              <a:rPr lang="pl-PL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Elbląskiej Uczelni Humanistyczno-Ekonomicznej</a:t>
            </a:r>
            <a:endParaRPr lang="pl-PL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Obraz 5" descr="logotyp_cm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5604" y="332656"/>
            <a:ext cx="1232740" cy="1224136"/>
          </a:xfrm>
          <a:prstGeom prst="rect">
            <a:avLst/>
          </a:prstGeom>
        </p:spPr>
      </p:pic>
      <p:pic>
        <p:nvPicPr>
          <p:cNvPr id="7" name="Obraz 6" descr="received_38634150584856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780928"/>
            <a:ext cx="4680519" cy="3510389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 smtClean="0">
                <a:solidFill>
                  <a:srgbClr val="002060"/>
                </a:solidFill>
              </a:rPr>
              <a:t>Nasza czytelnia </a:t>
            </a:r>
            <a:endParaRPr lang="pl-PL" sz="4400" b="1" dirty="0">
              <a:solidFill>
                <a:srgbClr val="002060"/>
              </a:solidFill>
            </a:endParaRPr>
          </a:p>
        </p:txBody>
      </p:sp>
      <p:pic>
        <p:nvPicPr>
          <p:cNvPr id="4" name="Symbol zastępczy zawartości 3" descr="received_383327669683993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33670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received_817487949048266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received_1505398449654828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 smtClean="0">
                <a:solidFill>
                  <a:srgbClr val="002060"/>
                </a:solidFill>
              </a:rPr>
              <a:t>Katalog </a:t>
            </a:r>
            <a:r>
              <a:rPr lang="pl-PL" sz="4400" b="1" dirty="0" err="1" smtClean="0">
                <a:solidFill>
                  <a:srgbClr val="002060"/>
                </a:solidFill>
              </a:rPr>
              <a:t>on-line</a:t>
            </a:r>
            <a:endParaRPr lang="pl-PL" sz="44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92500" lnSpcReduction="20000"/>
          </a:bodyPr>
          <a:lstStyle/>
          <a:p>
            <a:pPr marL="0" algn="just">
              <a:buNone/>
            </a:pPr>
            <a:endParaRPr lang="pl-PL" sz="2600" dirty="0" smtClean="0"/>
          </a:p>
          <a:p>
            <a:pPr marL="0" algn="just">
              <a:buNone/>
            </a:pPr>
            <a:endParaRPr lang="pl-PL" sz="2600" dirty="0" smtClean="0"/>
          </a:p>
          <a:p>
            <a:pPr marL="0" algn="just">
              <a:buNone/>
            </a:pPr>
            <a:r>
              <a:rPr lang="pl-PL" sz="2600" dirty="0" smtClean="0"/>
              <a:t>Katalog on - </a:t>
            </a:r>
            <a:r>
              <a:rPr lang="pl-PL" sz="2600" dirty="0" err="1" smtClean="0"/>
              <a:t>line</a:t>
            </a:r>
            <a:r>
              <a:rPr lang="pl-PL" sz="2600" dirty="0" smtClean="0"/>
              <a:t> umożliwia studentom Elbląskiej Uczelni Humanistyczno - Ekonomicznej samodzielne korzystanie znajdując się np. domu, pracy, autobusie, o każdej porze dnia z dowolnego urządzenia posiadającego dostęp do </a:t>
            </a:r>
            <a:r>
              <a:rPr lang="pl-PL" sz="2600" dirty="0" err="1" smtClean="0"/>
              <a:t>internetu</a:t>
            </a:r>
            <a:r>
              <a:rPr lang="pl-PL" sz="2600" dirty="0" smtClean="0"/>
              <a:t> (komputer, tablet, telefon komórkowy) ma możliwość przeglądania, rezerwacji zasobów biblioteki, prolongaty wypożyczonych wcześniej książek.</a:t>
            </a:r>
          </a:p>
          <a:p>
            <a:pPr marL="0" algn="just">
              <a:buNone/>
            </a:pPr>
            <a:r>
              <a:rPr lang="pl-PL" sz="2600" dirty="0" smtClean="0"/>
              <a:t>Program Libra NET pozwala na zawężanie listy z wynikami za pomocą doskonale znanego czytelnikom mechanizmu filtrów, a także podgląd aktualnych zestawień bibliograficznych tworzonych przez bibliotekarza, takich jak nowości czy zestawienia tematyczne.</a:t>
            </a:r>
            <a:endParaRPr lang="pl-P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algn="ctr">
              <a:buNone/>
            </a:pPr>
            <a:r>
              <a:rPr lang="pl-PL" sz="4000" b="1" dirty="0" smtClean="0">
                <a:solidFill>
                  <a:srgbClr val="FF0000"/>
                </a:solidFill>
              </a:rPr>
              <a:t>Krótka instrukcja obsługi katalogu </a:t>
            </a:r>
            <a:r>
              <a:rPr lang="pl-PL" sz="4000" b="1" dirty="0" err="1" smtClean="0">
                <a:solidFill>
                  <a:srgbClr val="FF0000"/>
                </a:solidFill>
              </a:rPr>
              <a:t>on-line</a:t>
            </a:r>
            <a:r>
              <a:rPr lang="pl-PL" sz="4000" b="1" dirty="0" smtClean="0">
                <a:solidFill>
                  <a:srgbClr val="FF0000"/>
                </a:solidFill>
              </a:rPr>
              <a:t> </a:t>
            </a:r>
          </a:p>
          <a:p>
            <a:pPr marL="0" algn="just">
              <a:buNone/>
            </a:pPr>
            <a:endParaRPr lang="pl-PL" dirty="0" smtClean="0"/>
          </a:p>
          <a:p>
            <a:pPr marL="0" algn="just">
              <a:buNone/>
            </a:pPr>
            <a:r>
              <a:rPr lang="pl-PL" dirty="0" smtClean="0"/>
              <a:t>Czytelnik ma możliwość przeglądania własnego konta wypożyczeń, gdzie znajdują się między innymi informacje o pozycjach zarezerwowanych (termin odbioru), wypożyczonych (możliwość prolongaty) i przetrzymywanych. Co ważne, po rezerwacji książki, zostaną Państwo powiadomieni o możliwości odbioru drogą mailową lub telefonicznie.</a:t>
            </a:r>
          </a:p>
          <a:p>
            <a:pPr marL="0" algn="just">
              <a:buNone/>
            </a:pPr>
            <a:endParaRPr lang="pl-PL" dirty="0" smtClean="0"/>
          </a:p>
          <a:p>
            <a:pPr marL="0" algn="just">
              <a:buNone/>
            </a:pPr>
            <a:r>
              <a:rPr lang="pl-PL" dirty="0" smtClean="0"/>
              <a:t>Aby móc zalogować się na swoje konto należy skontaktować się drogą elektroniczną na adres </a:t>
            </a:r>
            <a:r>
              <a:rPr lang="pl-PL" dirty="0" err="1" smtClean="0">
                <a:hlinkClick r:id="rId2"/>
              </a:rPr>
              <a:t>biblioteka@euh-e.edu.pl</a:t>
            </a:r>
            <a:r>
              <a:rPr lang="pl-PL" dirty="0" smtClean="0">
                <a:hlinkClick r:id="rId2"/>
              </a:rPr>
              <a:t>.</a:t>
            </a:r>
            <a:r>
              <a:rPr lang="pl-PL" dirty="0" smtClean="0"/>
              <a:t> w treści podając: </a:t>
            </a:r>
          </a:p>
          <a:p>
            <a:pPr marL="0" algn="just">
              <a:buNone/>
            </a:pPr>
            <a:r>
              <a:rPr lang="pl-PL" dirty="0" smtClean="0"/>
              <a:t>„proszę o wygenerowanie indywidualnego kodu aktywującego konto dla (imię, nazwisko, nr indeksu).”</a:t>
            </a:r>
          </a:p>
          <a:p>
            <a:pPr marL="0" algn="just">
              <a:buNone/>
            </a:pPr>
            <a:endParaRPr lang="pl-PL" dirty="0" smtClean="0"/>
          </a:p>
          <a:p>
            <a:pPr marL="0" algn="just">
              <a:buNone/>
            </a:pPr>
            <a:r>
              <a:rPr lang="pl-PL" dirty="0" smtClean="0"/>
              <a:t>Wygenerowany kod zwrotnie zostanie odesłany na adres e- mail, z którego prośba o kod została przesłana.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 smtClean="0">
                <a:solidFill>
                  <a:srgbClr val="002060"/>
                </a:solidFill>
              </a:rPr>
              <a:t>Wybrane zasoby cyfrowe </a:t>
            </a:r>
            <a:endParaRPr lang="pl-PL" sz="44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3500" b="1" dirty="0" smtClean="0"/>
              <a:t>System Informacji Prawnej LEGALIS</a:t>
            </a:r>
            <a:r>
              <a:rPr lang="pl-PL" sz="3500" dirty="0" smtClean="0"/>
              <a:t> </a:t>
            </a:r>
          </a:p>
          <a:p>
            <a:pPr algn="ctr">
              <a:buNone/>
            </a:pPr>
            <a:r>
              <a:rPr lang="pl-PL" dirty="0" smtClean="0"/>
              <a:t>System informacji prawnej w Polsce, stworzony i rozwijany przez Wydawnictwo </a:t>
            </a:r>
            <a:r>
              <a:rPr lang="pl-PL" dirty="0" err="1" smtClean="0"/>
              <a:t>C.H.Beck</a:t>
            </a:r>
            <a:endParaRPr lang="pl-PL" dirty="0" smtClean="0"/>
          </a:p>
          <a:p>
            <a:pPr algn="ctr">
              <a:buNone/>
            </a:pPr>
            <a:r>
              <a:rPr lang="pl-PL" dirty="0" smtClean="0">
                <a:hlinkClick r:id="rId2"/>
              </a:rPr>
              <a:t>https://legalis.pl</a:t>
            </a: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marL="0" algn="just">
              <a:buNone/>
            </a:pPr>
            <a:r>
              <a:rPr lang="pl-PL" sz="2200" dirty="0" smtClean="0"/>
              <a:t>Osią systemu jest moduł Baza Prawa, zawierający ujednolicone akty prawne z Dzienników Ustaw, Monitorów Polskich, dzienników urzędowych i wojewódzkich, orzecznictwo sądów i organów administracyjnych, wyjaśnienia urzędowe, wzory pism i umów, aktualności i kalendarium, informatory oraz Polską Bibliografię Prawniczą PAN. System Informacji Prawnej LEGALIS jest tworzony i rozwijany przez zespół redaktorów merytorycznych, technicznych i informatyków we współpracy z polskimi ośrodkami akademickimi.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sz="6400" b="1" dirty="0" smtClean="0"/>
              <a:t>EBSCO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>
                <a:hlinkClick r:id="rId2"/>
              </a:rPr>
              <a:t>https://www.ebsco.com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marL="0" algn="just">
              <a:buNone/>
            </a:pPr>
            <a:r>
              <a:rPr lang="pl-PL" dirty="0" smtClean="0"/>
              <a:t>Obszerny zbiór naukowych baz EBSCO zawiera </a:t>
            </a:r>
            <a:r>
              <a:rPr lang="pl-PL" dirty="0" err="1" smtClean="0"/>
              <a:t>pełnotekstowe</a:t>
            </a:r>
            <a:r>
              <a:rPr lang="pl-PL" dirty="0" smtClean="0"/>
              <a:t> treści dla użytkowników o rozmaitych zainteresowaniach badawczych oraz na wszystkich poziomach umiejętności. Nasze bazy danych odpowiadają potrzebom poznawczym użytkowników na uniwersytetach, w instytucjach medycznych, korporacjach oraz bibliotekach instytucji rządowych, publicznych i szkolnych. Zawartość baz danych może być przeszukiwana na </a:t>
            </a:r>
            <a:r>
              <a:rPr lang="pl-PL" i="1" dirty="0" err="1" smtClean="0"/>
              <a:t>EBSCOhost</a:t>
            </a:r>
            <a:r>
              <a:rPr lang="pl-PL" dirty="0" smtClean="0"/>
              <a:t>, naszej intuicyjnej </a:t>
            </a:r>
            <a:r>
              <a:rPr lang="pl-PL" dirty="0" err="1" smtClean="0"/>
              <a:t>multiwyszukiwarce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3600" b="1" dirty="0" smtClean="0"/>
              <a:t>Wirtualna Biblioteka Nauki </a:t>
            </a:r>
          </a:p>
          <a:p>
            <a:pPr algn="ctr">
              <a:buNone/>
            </a:pPr>
            <a:r>
              <a:rPr lang="pl-PL" sz="3600" b="1" dirty="0" smtClean="0"/>
              <a:t>WBN</a:t>
            </a:r>
          </a:p>
          <a:p>
            <a:pPr algn="ctr">
              <a:buNone/>
            </a:pPr>
            <a:endParaRPr lang="pl-PL" sz="1100" dirty="0" smtClean="0"/>
          </a:p>
          <a:p>
            <a:pPr algn="ctr">
              <a:buNone/>
            </a:pPr>
            <a:r>
              <a:rPr lang="pl-PL" dirty="0" smtClean="0">
                <a:hlinkClick r:id="rId2"/>
              </a:rPr>
              <a:t>https://wbn.icm.edu.pl</a:t>
            </a: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marL="0" algn="just">
              <a:buNone/>
            </a:pPr>
            <a:r>
              <a:rPr lang="pl-PL" dirty="0" smtClean="0"/>
              <a:t>Wirtualna Biblioteka Nauki (WBN) to program zakupu i udostępniania światowych zasobów wiedzy w postaci elektronicznych czasopism, książek i baz danych dla polskich instytucji akademickich i naukowych. Program jest dofinansowany przez Ministerstwo Nauki i Szkolnictwa Wyższego i realizowany w większości przez ICM. </a:t>
            </a:r>
            <a:endParaRPr lang="pl-PL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3600" b="1" dirty="0" smtClean="0"/>
              <a:t>Główna Biblioteka Lekarska </a:t>
            </a:r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>
                <a:hlinkClick r:id="rId2"/>
              </a:rPr>
              <a:t>https://www.gbl.waw.pl</a:t>
            </a: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marL="0" algn="just">
              <a:buNone/>
            </a:pPr>
            <a:r>
              <a:rPr lang="pl-PL" dirty="0" smtClean="0"/>
              <a:t>Biblioteka ma na celu gromadzenie całości polskiej literatury z dziedziny medycyny i nauk pokrewnych oraz najważniejszych pozycji światowej literatury medycznej. Biblioteka ma 15 oddziałów terenowych. </a:t>
            </a:r>
            <a:endParaRPr lang="pl-PL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4000" b="1" dirty="0" smtClean="0"/>
              <a:t>Warmińsko-Mazurska</a:t>
            </a:r>
            <a:br>
              <a:rPr lang="pl-PL" sz="4000" b="1" dirty="0" smtClean="0"/>
            </a:br>
            <a:r>
              <a:rPr lang="pl-PL" sz="4000" b="1" dirty="0" smtClean="0"/>
              <a:t> Biblioteka Cyfrowa </a:t>
            </a:r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>
                <a:hlinkClick r:id="rId2"/>
              </a:rPr>
              <a:t>http://wmbc.olsztyn.pl/dlibra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marL="0" algn="just">
              <a:buNone/>
            </a:pPr>
            <a:r>
              <a:rPr lang="pl-PL" dirty="0" smtClean="0"/>
              <a:t>WMBC gromadzi cyfrowe wersje dokumentów wcześniej opublikowanych lub dokumenty tzw. „urodzone cyfrowo”. W zasobach WMBC umieszczane są </a:t>
            </a:r>
            <a:r>
              <a:rPr lang="pl-PL" dirty="0" err="1" smtClean="0"/>
              <a:t>zdigitalizowane</a:t>
            </a:r>
            <a:r>
              <a:rPr lang="pl-PL" dirty="0" smtClean="0"/>
              <a:t> materiały o różnych formach wydawniczych: książki, czasopisma, zbiory kartograficzne, ikonograficzne, audiowizualne, druki ulotne, plakaty itp.</a:t>
            </a:r>
            <a:endParaRPr lang="pl-PL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</a:rPr>
              <a:t>Gdzie znaleźć naszą bibliotekę  </a:t>
            </a:r>
            <a:endParaRPr lang="pl-PL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"/>
          </p:nvPr>
        </p:nvGraphicFramePr>
        <p:xfrm>
          <a:off x="301625" y="1527174"/>
          <a:ext cx="8504238" cy="471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4710137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Elbląska Uczelnia Humanistyczno-Ekonomiczna</a:t>
                      </a:r>
                      <a:endParaRPr kumimoji="0" lang="pl-PL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l-PL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82-300 Elbląg, ul. Lotnicza 2</a:t>
                      </a:r>
                    </a:p>
                    <a:p>
                      <a:endParaRPr lang="pl-PL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0" lang="pl-PL" sz="2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mgr Natalia </a:t>
                      </a:r>
                      <a:r>
                        <a:rPr kumimoji="0" lang="pl-PL" sz="20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Bukiert</a:t>
                      </a:r>
                      <a:r>
                        <a:rPr kumimoji="0" lang="pl-PL" sz="2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kumimoji="0" lang="pl-PL" sz="20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Jernat</a:t>
                      </a:r>
                      <a:endParaRPr lang="pl-PL" sz="20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l-PL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l-PL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Pok. 110 </a:t>
                      </a:r>
                    </a:p>
                    <a:p>
                      <a:endParaRPr lang="pl-PL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Tel. 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pl-PL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55 239 38 08</a:t>
                      </a:r>
                      <a:br>
                        <a:rPr kumimoji="0" lang="pl-PL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l-PL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512 543 330</a:t>
                      </a:r>
                    </a:p>
                    <a:p>
                      <a:endParaRPr kumimoji="0" lang="pl-PL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l-PL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e-mail: </a:t>
                      </a:r>
                      <a:r>
                        <a:rPr kumimoji="0" lang="pl-PL" b="1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biblioteka@euh-e.edu.pl</a:t>
                      </a:r>
                      <a:endParaRPr kumimoji="0" lang="pl-PL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dirty="0" smtClean="0"/>
                        <a:t>         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Obraz 7" descr="received_86631827419027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3"/>
            <a:ext cx="4176464" cy="4608512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algn="ctr">
              <a:buNone/>
            </a:pPr>
            <a:r>
              <a:rPr lang="pl-PL" sz="3600" b="1" i="1" dirty="0" smtClean="0"/>
              <a:t>Dziękuję za uwagę </a:t>
            </a:r>
          </a:p>
          <a:p>
            <a:pPr algn="ctr">
              <a:buNone/>
            </a:pPr>
            <a:endParaRPr lang="pl-PL" sz="3600" b="1" i="1" dirty="0" smtClean="0"/>
          </a:p>
          <a:p>
            <a:pPr algn="ctr">
              <a:buNone/>
            </a:pPr>
            <a:r>
              <a:rPr lang="pl-PL" sz="2800" b="1" i="1" dirty="0" smtClean="0"/>
              <a:t>Zapraszam do korzystaniu z naszych zbiorów </a:t>
            </a:r>
          </a:p>
          <a:p>
            <a:pPr algn="ctr">
              <a:buNone/>
            </a:pPr>
            <a:endParaRPr lang="pl-PL" sz="3600" b="1" i="1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r">
              <a:buNone/>
            </a:pPr>
            <a:r>
              <a:rPr lang="pl-PL" i="1" u="sng" dirty="0" smtClean="0"/>
              <a:t>Mgr Natalia </a:t>
            </a:r>
            <a:r>
              <a:rPr lang="pl-PL" i="1" u="sng" dirty="0" err="1" smtClean="0"/>
              <a:t>Bukiert-Jernat</a:t>
            </a:r>
            <a:endParaRPr lang="pl-PL" i="1" u="sng" dirty="0"/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Kiedy jesteśmy do waszej dyspozycji 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 smtClean="0"/>
              <a:t>Godziny otwarcia biblioteki: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Poniedziałek – nieczynne</a:t>
            </a:r>
          </a:p>
          <a:p>
            <a:pPr marL="0" indent="0" algn="ctr">
              <a:buNone/>
            </a:pPr>
            <a:r>
              <a:rPr lang="pl-PL" dirty="0" smtClean="0"/>
              <a:t>Wtorek – 8:00-16:00</a:t>
            </a:r>
          </a:p>
          <a:p>
            <a:pPr marL="0" indent="0" algn="ctr">
              <a:buNone/>
            </a:pPr>
            <a:r>
              <a:rPr lang="pl-PL" dirty="0" smtClean="0"/>
              <a:t>Środa – 8:00-16:00</a:t>
            </a:r>
          </a:p>
          <a:p>
            <a:pPr marL="0" indent="0" algn="ctr">
              <a:buNone/>
            </a:pPr>
            <a:r>
              <a:rPr lang="pl-PL" dirty="0" smtClean="0"/>
              <a:t>Czwartek – 8:00-16:00</a:t>
            </a:r>
          </a:p>
          <a:p>
            <a:pPr marL="0" indent="0" algn="ctr">
              <a:buNone/>
            </a:pPr>
            <a:r>
              <a:rPr lang="pl-PL" dirty="0" smtClean="0"/>
              <a:t>Piątek – 8:00-16:00</a:t>
            </a:r>
          </a:p>
          <a:p>
            <a:pPr marL="0" indent="0" algn="ctr">
              <a:buNone/>
            </a:pPr>
            <a:r>
              <a:rPr lang="pl-PL" dirty="0" smtClean="0"/>
              <a:t>Sobota – 8:00-16:00</a:t>
            </a:r>
          </a:p>
          <a:p>
            <a:pPr marL="0" indent="0" algn="ctr">
              <a:buNone/>
            </a:pPr>
            <a:r>
              <a:rPr lang="pl-PL" dirty="0" smtClean="0"/>
              <a:t>Niedziela – w pierwszą niedzielę miesiąca </a:t>
            </a:r>
          </a:p>
          <a:p>
            <a:pPr marL="0" indent="0" algn="ctr">
              <a:buNone/>
            </a:pPr>
            <a:r>
              <a:rPr lang="pl-PL" dirty="0" smtClean="0"/>
              <a:t>9:00-13:00</a:t>
            </a:r>
            <a:endParaRPr lang="pl-PL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czasie pandemii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pl-PL" dirty="0" smtClean="0"/>
              <a:t>Znajdziecie nas na głównej stronie Uczelni</a:t>
            </a:r>
          </a:p>
          <a:p>
            <a:pPr marL="0" indent="0" algn="ctr">
              <a:buNone/>
            </a:pPr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Link</a:t>
            </a:r>
            <a:r>
              <a:rPr lang="pl-PL" dirty="0"/>
              <a:t>: </a:t>
            </a:r>
            <a:r>
              <a:rPr lang="pl-PL" dirty="0">
                <a:hlinkClick r:id="rId2"/>
              </a:rPr>
              <a:t>https://m6100.lib.mol.pl</a:t>
            </a:r>
            <a:endParaRPr lang="pl-PL" dirty="0"/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Pod </a:t>
            </a:r>
            <a:r>
              <a:rPr lang="pl-PL" dirty="0"/>
              <a:t>nr telefonu </a:t>
            </a:r>
            <a:r>
              <a:rPr lang="pl-PL" dirty="0" smtClean="0"/>
              <a:t>- 512 </a:t>
            </a:r>
            <a:r>
              <a:rPr lang="pl-PL" dirty="0"/>
              <a:t>543 </a:t>
            </a:r>
            <a:r>
              <a:rPr lang="pl-PL" dirty="0" smtClean="0"/>
              <a:t>330 </a:t>
            </a:r>
            <a:endParaRPr lang="pl-PL" dirty="0"/>
          </a:p>
        </p:txBody>
      </p:sp>
      <p:pic>
        <p:nvPicPr>
          <p:cNvPr id="10" name="Obraz 9" descr="Zrzut ekranu 2020-11-14 1338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859" y="2132856"/>
            <a:ext cx="828218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4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Zasady korzystania ze zbiorów – krok po kroku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pl-PL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Podstawa funkcjonowania biblioteki 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marL="0" algn="ctr">
              <a:buNone/>
            </a:pPr>
            <a:r>
              <a:rPr lang="pl-PL" b="1" u="sng" dirty="0" smtClean="0"/>
              <a:t>Regulaminu Udostępniania Zbiorów Biblioteki Elbląskiej Uczelni Humanistyczno-Ekonomicznej w Elblągu </a:t>
            </a:r>
            <a:endParaRPr lang="pl-PL" b="1" u="sng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4"/>
          <a:ext cx="8504238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423"/>
                <a:gridCol w="3801815"/>
              </a:tblGrid>
              <a:tr h="48541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2000" u="sng" dirty="0" smtClean="0">
                          <a:solidFill>
                            <a:schemeClr val="tx1"/>
                          </a:solidFill>
                        </a:rPr>
                        <a:t>Zbiory biblioteki są udostępniane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l-PL" sz="2000" i="1" dirty="0" smtClean="0">
                          <a:solidFill>
                            <a:schemeClr val="tx1"/>
                          </a:solidFill>
                        </a:rPr>
                        <a:t>Studentom </a:t>
                      </a:r>
                      <a:r>
                        <a:rPr lang="pl-PL" sz="2000" i="1" dirty="0" err="1" smtClean="0">
                          <a:solidFill>
                            <a:schemeClr val="tx1"/>
                          </a:solidFill>
                        </a:rPr>
                        <a:t>EUH-E</a:t>
                      </a:r>
                      <a:endParaRPr lang="pl-PL" sz="2000" i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pl-PL" sz="2000" i="1" dirty="0" smtClean="0">
                          <a:solidFill>
                            <a:schemeClr val="tx1"/>
                          </a:solidFill>
                        </a:rPr>
                        <a:t>Pracownikom </a:t>
                      </a:r>
                      <a:r>
                        <a:rPr lang="pl-PL" sz="2000" i="1" dirty="0" err="1" smtClean="0">
                          <a:solidFill>
                            <a:schemeClr val="tx1"/>
                          </a:solidFill>
                        </a:rPr>
                        <a:t>EUH-E</a:t>
                      </a:r>
                      <a:r>
                        <a:rPr lang="pl-PL" sz="200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>
                        <a:buNone/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</a:rPr>
                        <a:t>Inne osoby są uprawnione do korzystania z czytelni biblioteki. </a:t>
                      </a:r>
                    </a:p>
                    <a:p>
                      <a:pPr marL="0">
                        <a:buNone/>
                      </a:pPr>
                      <a:endParaRPr lang="pl-PL" sz="20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>
                        <a:buNone/>
                      </a:pPr>
                      <a:r>
                        <a:rPr lang="pl-PL" sz="2000" u="sng" dirty="0" smtClean="0">
                          <a:solidFill>
                            <a:schemeClr val="tx1"/>
                          </a:solidFill>
                        </a:rPr>
                        <a:t>Podstawowymi </a:t>
                      </a:r>
                      <a:r>
                        <a:rPr lang="pl-PL" sz="2000" u="sng" dirty="0" err="1" smtClean="0">
                          <a:solidFill>
                            <a:schemeClr val="tx1"/>
                          </a:solidFill>
                        </a:rPr>
                        <a:t>dokuemntami</a:t>
                      </a:r>
                      <a:r>
                        <a:rPr lang="pl-PL" sz="2000" u="sng" dirty="0" smtClean="0">
                          <a:solidFill>
                            <a:schemeClr val="tx1"/>
                          </a:solidFill>
                        </a:rPr>
                        <a:t> uprawniającymi do założenia karty bibliotecznej są:</a:t>
                      </a:r>
                      <a:endParaRPr lang="pl-PL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>
                        <a:buFontTx/>
                        <a:buChar char="-"/>
                      </a:pPr>
                      <a:r>
                        <a:rPr lang="pl-PL" sz="2000" i="1" dirty="0" smtClean="0">
                          <a:solidFill>
                            <a:schemeClr val="tx1"/>
                          </a:solidFill>
                        </a:rPr>
                        <a:t>dla Studentów </a:t>
                      </a:r>
                      <a:r>
                        <a:rPr lang="pl-PL" sz="2000" i="1" dirty="0" err="1" smtClean="0">
                          <a:solidFill>
                            <a:schemeClr val="tx1"/>
                          </a:solidFill>
                        </a:rPr>
                        <a:t>EUH-E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</a:rPr>
                        <a:t> – ważna legitymacja studencka </a:t>
                      </a:r>
                    </a:p>
                    <a:p>
                      <a:pPr marL="0">
                        <a:buFontTx/>
                        <a:buChar char="-"/>
                      </a:pPr>
                      <a:r>
                        <a:rPr lang="pl-PL" sz="2000" i="1" dirty="0" smtClean="0">
                          <a:solidFill>
                            <a:schemeClr val="tx1"/>
                          </a:solidFill>
                        </a:rPr>
                        <a:t>dla Pracowników </a:t>
                      </a:r>
                      <a:r>
                        <a:rPr lang="pl-PL" sz="2000" i="1" dirty="0" err="1" smtClean="0">
                          <a:solidFill>
                            <a:schemeClr val="tx1"/>
                          </a:solidFill>
                        </a:rPr>
                        <a:t>EUH-E</a:t>
                      </a:r>
                      <a:r>
                        <a:rPr lang="pl-PL" sz="200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</a:rPr>
                        <a:t>– dowód osobisty </a:t>
                      </a:r>
                    </a:p>
                    <a:p>
                      <a:pPr marL="0">
                        <a:buFontTx/>
                        <a:buChar char="-"/>
                      </a:pPr>
                      <a:r>
                        <a:rPr lang="pl-PL" sz="2000" i="1" dirty="0" smtClean="0">
                          <a:solidFill>
                            <a:schemeClr val="tx1"/>
                          </a:solidFill>
                        </a:rPr>
                        <a:t>dla innych osób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</a:rPr>
                        <a:t>– dowód osobisty 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az 4" descr="received_86631827419027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556792"/>
            <a:ext cx="3903898" cy="4934566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u="sng" dirty="0" smtClean="0">
                          <a:solidFill>
                            <a:schemeClr val="tx1"/>
                          </a:solidFill>
                        </a:rPr>
                        <a:t>Biblioteka udostępnia zbiory: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na miejscu – w czytelni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na zewnątrz – poza uczelnię. </a:t>
                      </a:r>
                    </a:p>
                    <a:p>
                      <a:pPr>
                        <a:buFontTx/>
                        <a:buChar char="-"/>
                      </a:pPr>
                      <a:endParaRPr lang="pl-PL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endParaRPr lang="pl-PL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Na zewnątrz nie wypożycza się:</a:t>
                      </a:r>
                    </a:p>
                    <a:p>
                      <a:pPr>
                        <a:buNone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1. zbiorów czytelnianych,</a:t>
                      </a:r>
                    </a:p>
                    <a:p>
                      <a:pPr>
                        <a:buNone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2. czasopism,</a:t>
                      </a:r>
                    </a:p>
                    <a:p>
                      <a:pPr>
                        <a:buNone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3. wydawnictw encyklopedycznych, albumów, leksykonów, słowników, informatorów, poradników, przewodników turystycznych itp.,</a:t>
                      </a:r>
                    </a:p>
                    <a:p>
                      <a:pPr>
                        <a:buNone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4. prac licencjackich,</a:t>
                      </a:r>
                    </a:p>
                    <a:p>
                      <a:pPr>
                        <a:buNone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5. wydawnictw sprowadzonych drogą wypożyczeń międzybibliotecznych,</a:t>
                      </a:r>
                    </a:p>
                    <a:p>
                      <a:pPr>
                        <a:buNone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6. wydawnictw wymagających konserwacji,</a:t>
                      </a:r>
                    </a:p>
                    <a:p>
                      <a:pPr>
                        <a:buNone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7. zbiorów zastrzeżonych przez bibliotekę.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az 4" descr="received_97857664262960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556792"/>
            <a:ext cx="4320480" cy="4896544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0">
              <a:buNone/>
            </a:pPr>
            <a:r>
              <a:rPr lang="pl-PL" sz="3300" dirty="0" smtClean="0">
                <a:solidFill>
                  <a:schemeClr val="tx1"/>
                </a:solidFill>
              </a:rPr>
              <a:t>Po upływie okresu wypożyczenia dzieła czytelnik zobowiązany jest do jego zwrotu lub prolongaty</a:t>
            </a:r>
            <a:r>
              <a:rPr lang="pl-PL" sz="3300" dirty="0" smtClean="0">
                <a:solidFill>
                  <a:schemeClr val="tx1"/>
                </a:solidFill>
              </a:rPr>
              <a:t>.</a:t>
            </a:r>
          </a:p>
          <a:p>
            <a:pPr marL="0">
              <a:buNone/>
            </a:pPr>
            <a:endParaRPr lang="pl-PL" sz="3300" dirty="0" smtClean="0">
              <a:solidFill>
                <a:schemeClr val="tx1"/>
              </a:solidFill>
            </a:endParaRPr>
          </a:p>
          <a:p>
            <a:pPr marL="0">
              <a:buNone/>
            </a:pPr>
            <a:r>
              <a:rPr lang="pl-PL" sz="3300" dirty="0" smtClean="0">
                <a:solidFill>
                  <a:schemeClr val="tx1"/>
                </a:solidFill>
              </a:rPr>
              <a:t>Prolongata powinna nastąpić najpóźniej w dniu upływu terminu zwrotu.</a:t>
            </a:r>
          </a:p>
          <a:p>
            <a:pPr marL="0">
              <a:buNone/>
            </a:pPr>
            <a:r>
              <a:rPr lang="pl-PL" sz="3300" dirty="0" smtClean="0">
                <a:solidFill>
                  <a:schemeClr val="tx1"/>
                </a:solidFill>
              </a:rPr>
              <a:t>W celu uzyskania prolongaty należy zgłosić się w wypożyczalni z dziełem.</a:t>
            </a:r>
          </a:p>
          <a:p>
            <a:pPr marL="0">
              <a:buNone/>
            </a:pPr>
            <a:endParaRPr lang="pl-PL" sz="3300" dirty="0" smtClean="0">
              <a:solidFill>
                <a:schemeClr val="tx1"/>
              </a:solidFill>
            </a:endParaRPr>
          </a:p>
          <a:p>
            <a:pPr marL="0">
              <a:buNone/>
            </a:pPr>
            <a:r>
              <a:rPr lang="pl-PL" sz="3300" dirty="0" smtClean="0">
                <a:solidFill>
                  <a:schemeClr val="tx1"/>
                </a:solidFill>
              </a:rPr>
              <a:t>W wyjątkowych przypadkach, ze względu na duże zainteresowanie dziełem biblioteka może zażądać zwrotu wypożyczonego dzieła przed upływem regulaminowego terminu lub nie wyrazić zgody na jego prolongatę.</a:t>
            </a:r>
          </a:p>
          <a:p>
            <a:pPr>
              <a:buNone/>
            </a:pPr>
            <a:endParaRPr lang="pl-PL" sz="33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l-PL" sz="3300" dirty="0" smtClean="0">
                <a:solidFill>
                  <a:schemeClr val="tx1"/>
                </a:solidFill>
              </a:rPr>
              <a:t>W przypadku niemożności odzyskania dzieła</a:t>
            </a:r>
            <a:r>
              <a:rPr lang="pl-PL" sz="3300" dirty="0" smtClean="0">
                <a:solidFill>
                  <a:schemeClr val="tx1"/>
                </a:solidFill>
              </a:rPr>
              <a:t>:</a:t>
            </a:r>
          </a:p>
          <a:p>
            <a:pPr>
              <a:buNone/>
            </a:pPr>
            <a:endParaRPr lang="pl-PL" sz="33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l-PL" sz="3300" dirty="0" smtClean="0">
                <a:solidFill>
                  <a:schemeClr val="tx1"/>
                </a:solidFill>
              </a:rPr>
              <a:t>1. Biblioteka </a:t>
            </a:r>
            <a:r>
              <a:rPr lang="pl-PL" sz="3300" dirty="0" smtClean="0">
                <a:solidFill>
                  <a:schemeClr val="tx1"/>
                </a:solidFill>
              </a:rPr>
              <a:t>wysyła indywidualne upomnienie na piśmie</a:t>
            </a:r>
            <a:r>
              <a:rPr lang="pl-PL" sz="3300" dirty="0" smtClean="0">
                <a:solidFill>
                  <a:schemeClr val="tx1"/>
                </a:solidFill>
              </a:rPr>
              <a:t>.</a:t>
            </a:r>
            <a:endParaRPr lang="pl-PL" sz="33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l-PL" sz="3300" dirty="0" smtClean="0">
                <a:solidFill>
                  <a:schemeClr val="tx1"/>
                </a:solidFill>
              </a:rPr>
              <a:t>2</a:t>
            </a:r>
            <a:r>
              <a:rPr lang="pl-PL" sz="3300" dirty="0" smtClean="0">
                <a:solidFill>
                  <a:schemeClr val="tx1"/>
                </a:solidFill>
              </a:rPr>
              <a:t>. Po upływie 30 dni od dnia terminu zwrotu:</a:t>
            </a:r>
          </a:p>
          <a:p>
            <a:pPr lvl="0">
              <a:buNone/>
            </a:pPr>
            <a:r>
              <a:rPr lang="pl-PL" sz="3300" dirty="0" smtClean="0">
                <a:solidFill>
                  <a:schemeClr val="tx1"/>
                </a:solidFill>
              </a:rPr>
              <a:t>-  następuje czasowe pozbawienie czytelnika prawa do korzystania z wypożyczalni,</a:t>
            </a:r>
          </a:p>
          <a:p>
            <a:pPr lvl="0">
              <a:buNone/>
            </a:pPr>
            <a:r>
              <a:rPr lang="pl-PL" sz="3300" dirty="0" smtClean="0">
                <a:solidFill>
                  <a:schemeClr val="tx1"/>
                </a:solidFill>
              </a:rPr>
              <a:t>- biblioteka występuje do dziekana wydziału o niezaliczenie semestru studentowi zalegającemu ze zwrotem dzieła do czasu rozliczenia z biblioteką,</a:t>
            </a:r>
          </a:p>
          <a:p>
            <a:pPr lvl="0">
              <a:buNone/>
            </a:pPr>
            <a:endParaRPr lang="pl-PL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pl-PL" sz="6000" b="1" dirty="0" smtClean="0">
                <a:solidFill>
                  <a:srgbClr val="002060"/>
                </a:solidFill>
              </a:rPr>
              <a:t>WAŻNE</a:t>
            </a:r>
            <a:r>
              <a:rPr lang="pl-PL" sz="4400" b="1" dirty="0" smtClean="0">
                <a:solidFill>
                  <a:srgbClr val="002060"/>
                </a:solidFill>
              </a:rPr>
              <a:t> 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pl-PL" sz="3200" dirty="0" smtClean="0">
                <a:solidFill>
                  <a:schemeClr val="tx1"/>
                </a:solidFill>
              </a:rPr>
              <a:t>Studenci odchodzący z uczelni i pracownicy </a:t>
            </a:r>
            <a:r>
              <a:rPr lang="pl-PL" sz="3200" dirty="0" err="1" smtClean="0">
                <a:solidFill>
                  <a:schemeClr val="tx1"/>
                </a:solidFill>
              </a:rPr>
              <a:t>EUH-E</a:t>
            </a:r>
            <a:r>
              <a:rPr lang="pl-PL" sz="3200" dirty="0" smtClean="0">
                <a:solidFill>
                  <a:schemeClr val="tx1"/>
                </a:solidFill>
              </a:rPr>
              <a:t> rozwiązujący umowę o pracę zobowiązani są do przedłożenia w wypożyczalni karty obiegowej w celu potwierdzenia uregulowania wszelkich zaległości w stosunku do biblioteki. Biblioteka obciąża kosztami ich wykonania oraz przesyłki pocztowej czytelnika.</a:t>
            </a:r>
          </a:p>
          <a:p>
            <a:pPr algn="ctr">
              <a:buNone/>
            </a:pPr>
            <a:endParaRPr lang="pl-PL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179</TotalTime>
  <Words>687</Words>
  <Application>Microsoft Office PowerPoint</Application>
  <PresentationFormat>Pokaz na ekranie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Georgia</vt:lpstr>
      <vt:lpstr>Wingdings</vt:lpstr>
      <vt:lpstr>Wingdings 2</vt:lpstr>
      <vt:lpstr>Miejski</vt:lpstr>
      <vt:lpstr>Biblioteka Elbląskiej Uczelni Humanistyczno-Ekonomicznej</vt:lpstr>
      <vt:lpstr>Gdzie znaleźć naszą bibliotekę  </vt:lpstr>
      <vt:lpstr>Kiedy jesteśmy do waszej dyspozycji </vt:lpstr>
      <vt:lpstr>W czasie pandemii</vt:lpstr>
      <vt:lpstr>Zasady korzystania ze zbiorów – krok po kroku</vt:lpstr>
      <vt:lpstr>Prezentacja programu PowerPoint</vt:lpstr>
      <vt:lpstr>Prezentacja programu PowerPoint</vt:lpstr>
      <vt:lpstr>Prezentacja programu PowerPoint</vt:lpstr>
      <vt:lpstr>WAŻNE </vt:lpstr>
      <vt:lpstr>Nasza czytelnia </vt:lpstr>
      <vt:lpstr>Prezentacja programu PowerPoint</vt:lpstr>
      <vt:lpstr>Prezentacja programu PowerPoint</vt:lpstr>
      <vt:lpstr>Katalog on-line</vt:lpstr>
      <vt:lpstr>Prezentacja programu PowerPoint</vt:lpstr>
      <vt:lpstr>Wybrane zasoby cyfrowe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Biblioteka Elbląska Uczelnia Humanistyczno-Ekonomiczna</dc:title>
  <dc:creator>User</dc:creator>
  <cp:lastModifiedBy>user</cp:lastModifiedBy>
  <cp:revision>24</cp:revision>
  <dcterms:created xsi:type="dcterms:W3CDTF">2020-11-14T11:42:40Z</dcterms:created>
  <dcterms:modified xsi:type="dcterms:W3CDTF">2020-11-27T12:28:50Z</dcterms:modified>
</cp:coreProperties>
</file>